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Override1.xml" ContentType="application/vnd.openxmlformats-officedocument.themeOverride+xml"/>
  <Override PartName="/ppt/tags/tag4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14" r:id="rId13"/>
  </p:sldMasterIdLst>
  <p:notesMasterIdLst>
    <p:notesMasterId r:id="rId42"/>
  </p:notesMasterIdLst>
  <p:sldIdLst>
    <p:sldId id="369" r:id="rId14"/>
    <p:sldId id="370" r:id="rId15"/>
    <p:sldId id="268" r:id="rId16"/>
    <p:sldId id="344" r:id="rId17"/>
    <p:sldId id="345" r:id="rId18"/>
    <p:sldId id="347" r:id="rId19"/>
    <p:sldId id="348" r:id="rId20"/>
    <p:sldId id="349" r:id="rId21"/>
    <p:sldId id="350" r:id="rId22"/>
    <p:sldId id="355" r:id="rId23"/>
    <p:sldId id="351" r:id="rId24"/>
    <p:sldId id="353" r:id="rId25"/>
    <p:sldId id="356" r:id="rId26"/>
    <p:sldId id="357" r:id="rId27"/>
    <p:sldId id="358" r:id="rId28"/>
    <p:sldId id="359" r:id="rId29"/>
    <p:sldId id="373" r:id="rId30"/>
    <p:sldId id="360" r:id="rId31"/>
    <p:sldId id="374" r:id="rId32"/>
    <p:sldId id="363" r:id="rId33"/>
    <p:sldId id="364" r:id="rId34"/>
    <p:sldId id="365" r:id="rId35"/>
    <p:sldId id="375" r:id="rId36"/>
    <p:sldId id="366" r:id="rId37"/>
    <p:sldId id="368" r:id="rId38"/>
    <p:sldId id="367" r:id="rId39"/>
    <p:sldId id="371" r:id="rId40"/>
    <p:sldId id="3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501" autoAdjust="0"/>
  </p:normalViewPr>
  <p:slideViewPr>
    <p:cSldViewPr snapToGrid="0">
      <p:cViewPr varScale="1">
        <p:scale>
          <a:sx n="69" d="100"/>
          <a:sy n="69" d="100"/>
        </p:scale>
        <p:origin x="66" y="360"/>
      </p:cViewPr>
      <p:guideLst/>
    </p:cSldViewPr>
  </p:slideViewPr>
  <p:outlineViewPr>
    <p:cViewPr>
      <p:scale>
        <a:sx n="33" d="100"/>
        <a:sy n="33" d="100"/>
      </p:scale>
      <p:origin x="0" y="-9048"/>
    </p:cViewPr>
  </p:outlineViewPr>
  <p:notesTextViewPr>
    <p:cViewPr>
      <p:scale>
        <a:sx n="1" d="1"/>
        <a:sy n="1" d="1"/>
      </p:scale>
      <p:origin x="0" y="0"/>
    </p:cViewPr>
  </p:notesTextViewPr>
  <p:sorterViewPr>
    <p:cViewPr>
      <p:scale>
        <a:sx n="100" d="100"/>
        <a:sy n="100" d="100"/>
      </p:scale>
      <p:origin x="0" y="-438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07/10/2013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1690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01486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100831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10/7/2013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22563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5174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24108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Finance (CM+ Insurance)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Risk/Analytics</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ESG/ALM </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Media</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Encode/Transcode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Analytics</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Life science</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Genomics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Cell profiling</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Engineering/Universities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Some optimisation simulations</a:t>
            </a:r>
            <a:endParaRPr lang="en-GB" sz="2400" b="1" dirty="0" smtClean="0">
              <a:solidFill>
                <a:srgbClr val="FF0000"/>
              </a:solidFill>
              <a:effectLst>
                <a:outerShdw blurRad="63500" algn="ctr" rotWithShape="0">
                  <a:srgbClr val="FFFFFF">
                    <a:alpha val="50000"/>
                  </a:srgbClr>
                </a:outerShdw>
              </a:effectLst>
            </a:endParaRPr>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40813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MS-MPI</a:t>
            </a:r>
            <a:r>
              <a:rPr lang="en-GB" baseline="0" dirty="0" smtClean="0"/>
              <a:t> provides an </a:t>
            </a:r>
            <a:r>
              <a:rPr lang="en-GB" baseline="0" dirty="0" err="1" smtClean="0"/>
              <a:t>mpiexec.exec</a:t>
            </a:r>
            <a:r>
              <a:rPr lang="en-GB" baseline="0" dirty="0" smtClean="0"/>
              <a:t> which can be used to execute application nodes on the cluster and pass messages and collect results</a:t>
            </a:r>
          </a:p>
          <a:p>
            <a:r>
              <a:rPr lang="en-GB" baseline="0" dirty="0" err="1" smtClean="0"/>
              <a:t>NetworkDirect</a:t>
            </a:r>
            <a:r>
              <a:rPr lang="en-GB" baseline="0" dirty="0" smtClean="0"/>
              <a:t> skips Winsock and TCP/IP stack so has a much faster completion time and uses less CPU cycles</a:t>
            </a:r>
          </a:p>
          <a:p>
            <a:r>
              <a:rPr lang="en-GB" baseline="0" dirty="0" smtClean="0"/>
              <a:t>MPI is used for inter-process communication and MS-MPI contains 160 APIs which allow messages to be sent and received from the processes which are part of </a:t>
            </a:r>
            <a:r>
              <a:rPr lang="en-GB" baseline="0" smtClean="0"/>
              <a:t>the communicator</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212659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001346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2972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69598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2796314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28161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01856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85966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27733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0020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40213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45142391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07/10/2013</a:t>
            </a:fld>
            <a:endParaRPr lang="en-GB">
              <a:solidFill>
                <a:srgbClr val="000000"/>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23930476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07/10/2013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419936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8876182"/>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567756989"/>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33817579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7413666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67697361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1503620214"/>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132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8249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2118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7666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18013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07/10/2013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5249883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07/10/2013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4444978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870"/>
          </a:xfrm>
        </p:spPr>
        <p:txBody>
          <a:bodyPr anchor="t"/>
          <a:lstStyle>
            <a:lvl1pPr algn="l">
              <a:defRPr sz="3999"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4129966"/>
            <a:ext cx="10363200" cy="276935"/>
          </a:xfrm>
        </p:spPr>
        <p:txBody>
          <a:bodyPr anchor="b"/>
          <a:lstStyle>
            <a:lvl1pPr marL="0" indent="0">
              <a:buNone/>
              <a:defRPr sz="2000">
                <a:solidFill>
                  <a:schemeClr val="tx1">
                    <a:tint val="75000"/>
                  </a:schemeClr>
                </a:solidFill>
              </a:defRPr>
            </a:lvl1pPr>
            <a:lvl2pPr marL="457109" indent="0">
              <a:buNone/>
              <a:defRPr sz="1800">
                <a:solidFill>
                  <a:schemeClr val="tx1">
                    <a:tint val="75000"/>
                  </a:schemeClr>
                </a:solidFill>
              </a:defRPr>
            </a:lvl2pPr>
            <a:lvl3pPr marL="914217" indent="0">
              <a:buNone/>
              <a:defRPr sz="1600">
                <a:solidFill>
                  <a:schemeClr val="tx1">
                    <a:tint val="75000"/>
                  </a:schemeClr>
                </a:solidFill>
              </a:defRPr>
            </a:lvl3pPr>
            <a:lvl4pPr marL="1371326" indent="0">
              <a:buNone/>
              <a:defRPr sz="1400">
                <a:solidFill>
                  <a:schemeClr val="tx1">
                    <a:tint val="75000"/>
                  </a:schemeClr>
                </a:solidFill>
              </a:defRPr>
            </a:lvl4pPr>
            <a:lvl5pPr marL="1828434" indent="0">
              <a:buNone/>
              <a:defRPr sz="1400">
                <a:solidFill>
                  <a:schemeClr val="tx1">
                    <a:tint val="75000"/>
                  </a:schemeClr>
                </a:solidFill>
              </a:defRPr>
            </a:lvl5pPr>
            <a:lvl6pPr marL="2285543" indent="0">
              <a:buNone/>
              <a:defRPr sz="1400">
                <a:solidFill>
                  <a:schemeClr val="tx1">
                    <a:tint val="75000"/>
                  </a:schemeClr>
                </a:solidFill>
              </a:defRPr>
            </a:lvl6pPr>
            <a:lvl7pPr marL="2742651" indent="0">
              <a:buNone/>
              <a:defRPr sz="1400">
                <a:solidFill>
                  <a:schemeClr val="tx1">
                    <a:tint val="75000"/>
                  </a:schemeClr>
                </a:solidFill>
              </a:defRPr>
            </a:lvl7pPr>
            <a:lvl8pPr marL="3199760" indent="0">
              <a:buNone/>
              <a:defRPr sz="1400">
                <a:solidFill>
                  <a:schemeClr val="tx1">
                    <a:tint val="75000"/>
                  </a:schemeClr>
                </a:solidFill>
              </a:defRPr>
            </a:lvl8pPr>
            <a:lvl9pPr marL="365686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07/10/2013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7345209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07/10/2013</a:t>
            </a:fld>
            <a:endParaRPr lang="en-GB">
              <a:solidFill>
                <a:srgbClr val="FFFFFF"/>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124966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1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6" Type="http://schemas.openxmlformats.org/officeDocument/2006/relationships/image" Target="../media/image22.png"/><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theme" Target="../theme/theme13.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552861"/>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29" r:id="rId11"/>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2"/>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994149534"/>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transition>
    <p:fade/>
  </p:transition>
  <p:txStyles>
    <p:titleStyle>
      <a:lvl1pPr algn="l" defTabSz="685727"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39" indent="-259539" algn="l" defTabSz="68572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47" indent="-213108" algn="l" defTabSz="685727" rtl="0" eaLnBrk="1" latinLnBrk="0" hangingPunct="1">
        <a:lnSpc>
          <a:spcPct val="90000"/>
        </a:lnSpc>
        <a:spcBef>
          <a:spcPct val="20000"/>
        </a:spcBef>
        <a:buSzPct val="90000"/>
        <a:buFont typeface="Arial" pitchFamily="34" charset="0"/>
        <a:buChar char="•"/>
        <a:tabLst>
          <a:tab pos="472647"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754" indent="-213108" algn="l" defTabSz="68572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1970" indent="-167867" algn="l" defTabSz="685727" rtl="0" eaLnBrk="1" latinLnBrk="0" hangingPunct="1">
        <a:lnSpc>
          <a:spcPct val="90000"/>
        </a:lnSpc>
        <a:spcBef>
          <a:spcPct val="20000"/>
        </a:spcBef>
        <a:buSzPct val="90000"/>
        <a:buFont typeface="Arial" pitchFamily="34" charset="0"/>
        <a:buChar char="•"/>
        <a:tabLst>
          <a:tab pos="68575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599" indent="-172629" algn="l" defTabSz="68572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74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12"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476"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33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7" rtl="0" eaLnBrk="1" latinLnBrk="0" hangingPunct="1">
        <a:defRPr sz="1400" kern="1200">
          <a:solidFill>
            <a:schemeClr val="tx1"/>
          </a:solidFill>
          <a:latin typeface="+mn-lt"/>
          <a:ea typeface="+mn-ea"/>
          <a:cs typeface="+mn-cs"/>
        </a:defRPr>
      </a:lvl1pPr>
      <a:lvl2pPr marL="342863" algn="l" defTabSz="685727" rtl="0" eaLnBrk="1" latinLnBrk="0" hangingPunct="1">
        <a:defRPr sz="1400" kern="1200">
          <a:solidFill>
            <a:schemeClr val="tx1"/>
          </a:solidFill>
          <a:latin typeface="+mn-lt"/>
          <a:ea typeface="+mn-ea"/>
          <a:cs typeface="+mn-cs"/>
        </a:defRPr>
      </a:lvl2pPr>
      <a:lvl3pPr marL="685727" algn="l" defTabSz="685727" rtl="0" eaLnBrk="1" latinLnBrk="0" hangingPunct="1">
        <a:defRPr sz="1400" kern="1200">
          <a:solidFill>
            <a:schemeClr val="tx1"/>
          </a:solidFill>
          <a:latin typeface="+mn-lt"/>
          <a:ea typeface="+mn-ea"/>
          <a:cs typeface="+mn-cs"/>
        </a:defRPr>
      </a:lvl3pPr>
      <a:lvl4pPr marL="1028590" algn="l" defTabSz="685727" rtl="0" eaLnBrk="1" latinLnBrk="0" hangingPunct="1">
        <a:defRPr sz="1400" kern="1200">
          <a:solidFill>
            <a:schemeClr val="tx1"/>
          </a:solidFill>
          <a:latin typeface="+mn-lt"/>
          <a:ea typeface="+mn-ea"/>
          <a:cs typeface="+mn-cs"/>
        </a:defRPr>
      </a:lvl4pPr>
      <a:lvl5pPr marL="1371454" algn="l" defTabSz="685727" rtl="0" eaLnBrk="1" latinLnBrk="0" hangingPunct="1">
        <a:defRPr sz="1400" kern="1200">
          <a:solidFill>
            <a:schemeClr val="tx1"/>
          </a:solidFill>
          <a:latin typeface="+mn-lt"/>
          <a:ea typeface="+mn-ea"/>
          <a:cs typeface="+mn-cs"/>
        </a:defRPr>
      </a:lvl5pPr>
      <a:lvl6pPr marL="1714317" algn="l" defTabSz="685727" rtl="0" eaLnBrk="1" latinLnBrk="0" hangingPunct="1">
        <a:defRPr sz="1400" kern="1200">
          <a:solidFill>
            <a:schemeClr val="tx1"/>
          </a:solidFill>
          <a:latin typeface="+mn-lt"/>
          <a:ea typeface="+mn-ea"/>
          <a:cs typeface="+mn-cs"/>
        </a:defRPr>
      </a:lvl6pPr>
      <a:lvl7pPr marL="2057180" algn="l" defTabSz="685727" rtl="0" eaLnBrk="1" latinLnBrk="0" hangingPunct="1">
        <a:defRPr sz="1400" kern="1200">
          <a:solidFill>
            <a:schemeClr val="tx1"/>
          </a:solidFill>
          <a:latin typeface="+mn-lt"/>
          <a:ea typeface="+mn-ea"/>
          <a:cs typeface="+mn-cs"/>
        </a:defRPr>
      </a:lvl7pPr>
      <a:lvl8pPr marL="2400044" algn="l" defTabSz="685727" rtl="0" eaLnBrk="1" latinLnBrk="0" hangingPunct="1">
        <a:defRPr sz="1400" kern="1200">
          <a:solidFill>
            <a:schemeClr val="tx1"/>
          </a:solidFill>
          <a:latin typeface="+mn-lt"/>
          <a:ea typeface="+mn-ea"/>
          <a:cs typeface="+mn-cs"/>
        </a:defRPr>
      </a:lvl8pPr>
      <a:lvl9pPr marL="2742907" algn="l" defTabSz="68572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50.xml"/><Relationship Id="rId1" Type="http://schemas.openxmlformats.org/officeDocument/2006/relationships/tags" Target="../tags/tag4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tags" Target="../tags/tag45.xml"/><Relationship Id="rId1" Type="http://schemas.openxmlformats.org/officeDocument/2006/relationships/themeOverride" Target="../theme/themeOverride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8" Type="http://schemas.microsoft.com/office/2007/relationships/hdphoto" Target="NULL"/><Relationship Id="rId13" Type="http://schemas.openxmlformats.org/officeDocument/2006/relationships/image" Target="../media/image33.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35.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36.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6.png"/><Relationship Id="rId5" Type="http://schemas.openxmlformats.org/officeDocument/2006/relationships/tags" Target="../tags/tag5.xml"/><Relationship Id="rId10" Type="http://schemas.openxmlformats.org/officeDocument/2006/relationships/slideLayout" Target="../slideLayouts/slideLayout235.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6.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slideLayout" Target="../slideLayouts/slideLayout235.xml"/></Relationships>
</file>

<file path=ppt/slides/_rels/slide9.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6.png"/><Relationship Id="rId4" Type="http://schemas.openxmlformats.org/officeDocument/2006/relationships/tags" Target="../tags/tag39.xml"/><Relationship Id="rId9" Type="http://schemas.openxmlformats.org/officeDocument/2006/relationships/slideLayout" Target="../slideLayouts/slideLayout2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Using HPC in the Cloud</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16169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SOA with HPC Pack</a:t>
            </a:r>
            <a:endParaRPr lang="en-GB" dirty="0"/>
          </a:p>
        </p:txBody>
      </p:sp>
      <p:pic>
        <p:nvPicPr>
          <p:cNvPr id="3" name="Picture 2"/>
          <p:cNvPicPr/>
          <p:nvPr/>
        </p:nvPicPr>
        <p:blipFill>
          <a:blip r:embed="rId2" cstate="print"/>
          <a:stretch>
            <a:fillRect/>
          </a:stretch>
        </p:blipFill>
        <p:spPr>
          <a:xfrm>
            <a:off x="2413929" y="1330021"/>
            <a:ext cx="7362556" cy="4310855"/>
          </a:xfrm>
          <a:prstGeom prst="rect">
            <a:avLst/>
          </a:prstGeom>
        </p:spPr>
      </p:pic>
      <p:sp>
        <p:nvSpPr>
          <p:cNvPr id="4" name="TextBox 3"/>
          <p:cNvSpPr txBox="1"/>
          <p:nvPr/>
        </p:nvSpPr>
        <p:spPr>
          <a:xfrm>
            <a:off x="521197" y="6174580"/>
            <a:ext cx="4711546" cy="369332"/>
          </a:xfrm>
          <a:prstGeom prst="rect">
            <a:avLst/>
          </a:prstGeom>
          <a:noFill/>
        </p:spPr>
        <p:txBody>
          <a:bodyPr wrap="none" lIns="0" tIns="0" rIns="0" bIns="0" rtlCol="0">
            <a:spAutoFit/>
          </a:bodyPr>
          <a:lstStyle/>
          <a:p>
            <a:r>
              <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SOA </a:t>
            </a:r>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a:t>
            </a:r>
            <a:r>
              <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rPr>
              <a:t>Service-Oriented Architecture</a:t>
            </a:r>
          </a:p>
        </p:txBody>
      </p:sp>
    </p:spTree>
    <p:extLst>
      <p:ext uri="{BB962C8B-B14F-4D97-AF65-F5344CB8AC3E}">
        <p14:creationId xmlns:p14="http://schemas.microsoft.com/office/powerpoint/2010/main" val="40999041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1"/>
            </p:custDataLst>
          </p:nvPr>
        </p:nvSpPr>
        <p:spPr bwMode="auto">
          <a:xfrm>
            <a:off x="521197" y="1141148"/>
            <a:ext cx="6562692" cy="3614576"/>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endParaRPr lang="en-US" dirty="0">
              <a:ln>
                <a:solidFill>
                  <a:srgbClr val="000000">
                    <a:alpha val="0"/>
                  </a:srgbClr>
                </a:solidFill>
              </a:ln>
              <a:solidFill>
                <a:srgbClr val="FFFFFF"/>
              </a:solidFill>
              <a:latin typeface="Segoe UI Light" pitchFamily="34" charset="0"/>
            </a:endParaRPr>
          </a:p>
        </p:txBody>
      </p:sp>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FFFFFF"/>
                </a:solidFill>
              </a:rPr>
              <a:t>Components in HPC SDK for Windows Azure</a:t>
            </a:r>
          </a:p>
        </p:txBody>
      </p:sp>
      <p:sp>
        <p:nvSpPr>
          <p:cNvPr id="6" name="Content Placeholder 2"/>
          <p:cNvSpPr txBox="1">
            <a:spLocks/>
          </p:cNvSpPr>
          <p:nvPr/>
        </p:nvSpPr>
        <p:spPr>
          <a:xfrm>
            <a:off x="3817216" y="3028250"/>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Parametric Sweeps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Cluster SOA</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MPI</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LINQ to HPC</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Excel</a:t>
            </a:r>
          </a:p>
        </p:txBody>
      </p:sp>
      <p:sp>
        <p:nvSpPr>
          <p:cNvPr id="7" name="Content Placeholder 2"/>
          <p:cNvSpPr txBox="1">
            <a:spLocks/>
          </p:cNvSpPr>
          <p:nvPr/>
        </p:nvSpPr>
        <p:spPr>
          <a:xfrm>
            <a:off x="3815630" y="4748701"/>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Cluster Deployment</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Monitoring</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Diagnostics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Reporting</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Job submission API and portal</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Job queue and priorities</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Task activation and monitoring</a:t>
            </a:r>
          </a:p>
          <a:p>
            <a:pPr marL="3174" lvl="1" indent="0" defTabSz="914142">
              <a:lnSpc>
                <a:spcPct val="90000"/>
              </a:lnSpc>
              <a:spcBef>
                <a:spcPts val="0"/>
              </a:spcBef>
              <a:spcAft>
                <a:spcPts val="600"/>
              </a:spcAft>
              <a:buSzPct val="80000"/>
              <a:buNone/>
            </a:pPr>
            <a:r>
              <a:rPr lang="en-US" sz="1800" spc="-51" dirty="0">
                <a:solidFill>
                  <a:srgbClr val="FFFFFF"/>
                </a:solidFill>
                <a:latin typeface="Segoe UI"/>
                <a:cs typeface="Segoe UI" pitchFamily="34" charset="0"/>
              </a:rPr>
              <a:t>Resource sharing policies</a:t>
            </a: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rgbClr val="FFFFFF"/>
                  </a:solidFill>
                  <a:ea typeface="Segoe UI" pitchFamily="34" charset="0"/>
                  <a:cs typeface="Segoe UI" pitchFamily="34" charset="0"/>
                </a:rPr>
                <a:t>Azure</a:t>
              </a:r>
              <a:br>
                <a:rPr lang="en-US" spc="-100" dirty="0">
                  <a:solidFill>
                    <a:srgbClr val="FFFFFF"/>
                  </a:solidFill>
                  <a:ea typeface="Segoe UI" pitchFamily="34" charset="0"/>
                  <a:cs typeface="Segoe UI" pitchFamily="34" charset="0"/>
                </a:rPr>
              </a:br>
              <a:r>
                <a:rPr lang="en-US" spc="-100" dirty="0">
                  <a:solidFill>
                    <a:srgbClr val="FFFFFF"/>
                  </a:solidFill>
                  <a:ea typeface="Segoe UI" pitchFamily="34" charset="0"/>
                  <a:cs typeface="Segoe UI" pitchFamily="34" charset="0"/>
                </a:rPr>
                <a:t>Scheduler</a:t>
              </a:r>
            </a:p>
          </p:txBody>
        </p:sp>
      </p:grpSp>
      <p:grpSp>
        <p:nvGrpSpPr>
          <p:cNvPr id="12" name="Group 11"/>
          <p:cNvGrpSpPr/>
          <p:nvPr/>
        </p:nvGrpSpPr>
        <p:grpSpPr>
          <a:xfrm>
            <a:off x="708894" y="3335815"/>
            <a:ext cx="2980826" cy="848314"/>
            <a:chOff x="705266" y="3920247"/>
            <a:chExt cx="2981516" cy="848510"/>
          </a:xfrm>
        </p:grpSpPr>
        <p:sp>
          <p:nvSpPr>
            <p:cNvPr id="13" name="TextBox 12"/>
            <p:cNvSpPr txBox="1"/>
            <p:nvPr/>
          </p:nvSpPr>
          <p:spPr>
            <a:xfrm>
              <a:off x="1650019" y="4127510"/>
              <a:ext cx="2036763" cy="221599"/>
            </a:xfrm>
            <a:prstGeom prst="rect">
              <a:avLst/>
            </a:prstGeom>
            <a:noFill/>
          </p:spPr>
          <p:txBody>
            <a:bodyPr wrap="square" lIns="0" tIns="0" rIns="0" bIns="0" rtlCol="0">
              <a:spAutoFit/>
            </a:bodyPr>
            <a:lstStyle/>
            <a:p>
              <a:pPr>
                <a:lnSpc>
                  <a:spcPct val="80000"/>
                </a:lnSpc>
              </a:pPr>
              <a:r>
                <a:rPr lang="en-US" spc="-100" dirty="0">
                  <a:solidFill>
                    <a:srgbClr val="FFFFFF"/>
                  </a:solidFill>
                  <a:ea typeface="Segoe UI" pitchFamily="34" charset="0"/>
                  <a:cs typeface="Segoe UI" pitchFamily="34" charset="0"/>
                </a:rPr>
                <a:t>Distributed Runtimes</a:t>
              </a:r>
            </a:p>
          </p:txBody>
        </p:sp>
        <p:pic>
          <p:nvPicPr>
            <p:cNvPr id="14" name="Picture 39" descr="C:\Users\sakuu\Documents\Ballmer WPC\PNGS\Ti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25971" y="5158242"/>
            <a:ext cx="3296641" cy="826690"/>
            <a:chOff x="622324" y="5733368"/>
            <a:chExt cx="3297404" cy="826881"/>
          </a:xfrm>
        </p:grpSpPr>
        <p:sp>
          <p:nvSpPr>
            <p:cNvPr id="17"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rgbClr val="FFFFFF"/>
                </a:solidFill>
              </a:endParaRPr>
            </a:p>
          </p:txBody>
        </p:sp>
        <p:sp>
          <p:nvSpPr>
            <p:cNvPr id="18" name="TextBox 17"/>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rgbClr val="FFFFFF"/>
                  </a:solidFill>
                  <a:ea typeface="Segoe UI" pitchFamily="34" charset="0"/>
                  <a:cs typeface="Segoe UI" pitchFamily="34" charset="0"/>
                </a:rPr>
                <a:t>System Administration</a:t>
              </a:r>
            </a:p>
          </p:txBody>
        </p:sp>
      </p:grpSp>
      <p:sp>
        <p:nvSpPr>
          <p:cNvPr id="19" name="Rectangle 18"/>
          <p:cNvSpPr/>
          <p:nvPr/>
        </p:nvSpPr>
        <p:spPr>
          <a:xfrm>
            <a:off x="7190868" y="1141149"/>
            <a:ext cx="4486284" cy="3538611"/>
          </a:xfrm>
          <a:prstGeom prst="rect">
            <a:avLst/>
          </a:prstGeom>
        </p:spPr>
        <p:txBody>
          <a:bodyPr wrap="square">
            <a:spAutoFit/>
          </a:bodyPr>
          <a:lstStyle/>
          <a:p>
            <a:r>
              <a:rPr lang="en-US" sz="3199" dirty="0">
                <a:ln>
                  <a:solidFill>
                    <a:srgbClr val="FFFFFF">
                      <a:alpha val="0"/>
                    </a:srgbClr>
                  </a:solidFill>
                </a:ln>
                <a:solidFill>
                  <a:srgbClr val="FFFFFF"/>
                </a:solidFill>
                <a:latin typeface="Segoe UI Light" pitchFamily="34" charset="0"/>
              </a:rPr>
              <a:t>The full HPC Job Scheduler and </a:t>
            </a:r>
            <a:br>
              <a:rPr lang="en-US" sz="3199" dirty="0">
                <a:ln>
                  <a:solidFill>
                    <a:srgbClr val="FFFFFF">
                      <a:alpha val="0"/>
                    </a:srgbClr>
                  </a:solidFill>
                </a:ln>
                <a:solidFill>
                  <a:srgbClr val="FFFFFF"/>
                </a:solidFill>
                <a:latin typeface="Segoe UI Light" pitchFamily="34" charset="0"/>
              </a:rPr>
            </a:br>
            <a:r>
              <a:rPr lang="en-US" sz="3199" dirty="0">
                <a:ln>
                  <a:solidFill>
                    <a:srgbClr val="FFFFFF">
                      <a:alpha val="0"/>
                    </a:srgbClr>
                  </a:solidFill>
                </a:ln>
                <a:solidFill>
                  <a:srgbClr val="FFFFFF"/>
                </a:solidFill>
                <a:latin typeface="Segoe UI Light" pitchFamily="34" charset="0"/>
              </a:rPr>
              <a:t>Runtimes are available</a:t>
            </a:r>
          </a:p>
          <a:p>
            <a:r>
              <a:rPr lang="en-US" sz="3199" dirty="0">
                <a:ln>
                  <a:solidFill>
                    <a:srgbClr val="FFFFFF">
                      <a:alpha val="0"/>
                    </a:srgbClr>
                  </a:solidFill>
                </a:ln>
                <a:solidFill>
                  <a:srgbClr val="FFFFFF"/>
                </a:solidFill>
                <a:latin typeface="Segoe UI Light" pitchFamily="34" charset="0"/>
              </a:rPr>
              <a:t>Management of the compute resources </a:t>
            </a:r>
            <a:br>
              <a:rPr lang="en-US" sz="3199" dirty="0">
                <a:ln>
                  <a:solidFill>
                    <a:srgbClr val="FFFFFF">
                      <a:alpha val="0"/>
                    </a:srgbClr>
                  </a:solidFill>
                </a:ln>
                <a:solidFill>
                  <a:srgbClr val="FFFFFF"/>
                </a:solidFill>
                <a:latin typeface="Segoe UI Light" pitchFamily="34" charset="0"/>
              </a:rPr>
            </a:br>
            <a:r>
              <a:rPr lang="en-US" sz="3199" dirty="0">
                <a:ln>
                  <a:solidFill>
                    <a:srgbClr val="FFFFFF">
                      <a:alpha val="0"/>
                    </a:srgbClr>
                  </a:solidFill>
                </a:ln>
                <a:solidFill>
                  <a:srgbClr val="FFFFFF"/>
                </a:solidFill>
                <a:latin typeface="Segoe UI Light" pitchFamily="34" charset="0"/>
              </a:rPr>
              <a:t>will be handled by Windows Azure</a:t>
            </a:r>
          </a:p>
        </p:txBody>
      </p:sp>
    </p:spTree>
    <p:extLst>
      <p:ext uri="{BB962C8B-B14F-4D97-AF65-F5344CB8AC3E}">
        <p14:creationId xmlns:p14="http://schemas.microsoft.com/office/powerpoint/2010/main" val="202307467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Rectangle 3"/>
          <p:cNvSpPr/>
          <p:nvPr>
            <p:custDataLst>
              <p:tags r:id="rId2"/>
            </p:custDataLst>
          </p:nvPr>
        </p:nvSpPr>
        <p:spPr bwMode="auto">
          <a:xfrm>
            <a:off x="521196" y="1141148"/>
            <a:ext cx="6944033" cy="5133773"/>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endParaRPr lang="en-US" dirty="0">
              <a:ln>
                <a:solidFill>
                  <a:srgbClr val="FFFFFF">
                    <a:alpha val="0"/>
                  </a:srgbClr>
                </a:solidFill>
              </a:ln>
              <a:solidFill>
                <a:srgbClr val="000000"/>
              </a:solidFill>
              <a:latin typeface="Segoe UI Light" pitchFamily="34" charset="0"/>
            </a:endParaRPr>
          </a:p>
        </p:txBody>
      </p:sp>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000000"/>
                </a:solidFill>
              </a:rPr>
              <a:t>HPC Software Classifications</a:t>
            </a:r>
          </a:p>
        </p:txBody>
      </p:sp>
      <p:sp>
        <p:nvSpPr>
          <p:cNvPr id="6" name="Content Placeholder 2"/>
          <p:cNvSpPr txBox="1">
            <a:spLocks/>
          </p:cNvSpPr>
          <p:nvPr/>
        </p:nvSpPr>
        <p:spPr>
          <a:xfrm>
            <a:off x="3817216" y="3028250"/>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Service Oriented Architecture</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Familiar use of WCF and SOA</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SOA client can consume services directly or through HPC </a:t>
            </a:r>
            <a:br>
              <a:rPr lang="en-GB" sz="1800" spc="-51" dirty="0">
                <a:solidFill>
                  <a:srgbClr val="000000"/>
                </a:solidFill>
                <a:latin typeface="Segoe UI"/>
                <a:cs typeface="Segoe UI" pitchFamily="34" charset="0"/>
              </a:rPr>
            </a:br>
            <a:r>
              <a:rPr lang="en-GB" sz="1800" spc="-51" dirty="0">
                <a:solidFill>
                  <a:srgbClr val="000000"/>
                </a:solidFill>
                <a:latin typeface="Segoe UI"/>
                <a:cs typeface="Segoe UI" pitchFamily="34" charset="0"/>
              </a:rPr>
              <a:t>Scheduler</a:t>
            </a:r>
          </a:p>
        </p:txBody>
      </p:sp>
      <p:sp>
        <p:nvSpPr>
          <p:cNvPr id="7" name="Content Placeholder 2"/>
          <p:cNvSpPr txBox="1">
            <a:spLocks/>
          </p:cNvSpPr>
          <p:nvPr/>
        </p:nvSpPr>
        <p:spPr>
          <a:xfrm>
            <a:off x="3815630" y="4748701"/>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Command Line Interface</a:t>
            </a:r>
          </a:p>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Can be written in any language </a:t>
            </a:r>
            <a:r>
              <a:rPr lang="en-US" sz="1800" spc="-51" dirty="0" err="1">
                <a:solidFill>
                  <a:srgbClr val="000000"/>
                </a:solidFill>
                <a:latin typeface="Segoe UI"/>
                <a:cs typeface="Segoe UI" pitchFamily="34" charset="0"/>
              </a:rPr>
              <a:t>hostable</a:t>
            </a:r>
            <a:r>
              <a:rPr lang="en-US" sz="1800" spc="-51" dirty="0">
                <a:solidFill>
                  <a:srgbClr val="000000"/>
                </a:solidFill>
                <a:latin typeface="Segoe UI"/>
                <a:cs typeface="Segoe UI" pitchFamily="34" charset="0"/>
              </a:rPr>
              <a:t> in Windows</a:t>
            </a:r>
          </a:p>
          <a:p>
            <a:pPr marL="3174" lvl="1" indent="0" defTabSz="914142">
              <a:lnSpc>
                <a:spcPct val="90000"/>
              </a:lnSpc>
              <a:spcBef>
                <a:spcPts val="0"/>
              </a:spcBef>
              <a:spcAft>
                <a:spcPts val="600"/>
              </a:spcAft>
              <a:buSzPct val="80000"/>
              <a:buNone/>
            </a:pPr>
            <a:r>
              <a:rPr lang="en-US" sz="1800" spc="-51" dirty="0">
                <a:solidFill>
                  <a:srgbClr val="000000"/>
                </a:solidFill>
                <a:latin typeface="Segoe UI"/>
                <a:cs typeface="Segoe UI" pitchFamily="34" charset="0"/>
              </a:rPr>
              <a:t>Can be scheduled in a robust way</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Low level API and executable launch </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Low level network access uses </a:t>
            </a:r>
            <a:r>
              <a:rPr lang="en-GB" sz="1800" spc="-51" dirty="0" err="1">
                <a:solidFill>
                  <a:srgbClr val="000000"/>
                </a:solidFill>
                <a:latin typeface="Segoe UI"/>
                <a:cs typeface="Segoe UI" pitchFamily="34" charset="0"/>
              </a:rPr>
              <a:t>NetworkDirect</a:t>
            </a:r>
            <a:r>
              <a:rPr lang="en-GB" sz="1800" spc="-51" dirty="0">
                <a:solidFill>
                  <a:srgbClr val="000000"/>
                </a:solidFill>
                <a:latin typeface="Segoe UI"/>
                <a:cs typeface="Segoe UI" pitchFamily="34" charset="0"/>
              </a:rPr>
              <a:t> </a:t>
            </a:r>
          </a:p>
          <a:p>
            <a:pPr marL="3174" lvl="1" indent="0" defTabSz="914142">
              <a:lnSpc>
                <a:spcPct val="90000"/>
              </a:lnSpc>
              <a:spcBef>
                <a:spcPts val="0"/>
              </a:spcBef>
              <a:spcAft>
                <a:spcPts val="600"/>
              </a:spcAft>
              <a:buSzPct val="80000"/>
              <a:buNone/>
            </a:pPr>
            <a:r>
              <a:rPr lang="en-GB" sz="1800" spc="-51" dirty="0">
                <a:solidFill>
                  <a:srgbClr val="000000"/>
                </a:solidFill>
                <a:latin typeface="Segoe UI"/>
                <a:cs typeface="Segoe UI" pitchFamily="34" charset="0"/>
              </a:rPr>
              <a:t>Creates a cluster by assignment of communicators</a:t>
            </a:r>
            <a:endParaRPr lang="en-US" sz="1800" spc="-51" dirty="0">
              <a:solidFill>
                <a:srgbClr val="000000"/>
              </a:solidFill>
              <a:latin typeface="Segoe UI"/>
              <a:cs typeface="Segoe UI" pitchFamily="34" charset="0"/>
            </a:endParaRP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rgbClr val="000000"/>
                  </a:solidFill>
                  <a:ea typeface="Segoe UI" pitchFamily="34" charset="0"/>
                  <a:cs typeface="Segoe UI" pitchFamily="34" charset="0"/>
                </a:rPr>
                <a:t>Message Passing Interface</a:t>
              </a:r>
            </a:p>
          </p:txBody>
        </p:sp>
      </p:grpSp>
      <p:grpSp>
        <p:nvGrpSpPr>
          <p:cNvPr id="12" name="Group 11"/>
          <p:cNvGrpSpPr/>
          <p:nvPr/>
        </p:nvGrpSpPr>
        <p:grpSpPr>
          <a:xfrm>
            <a:off x="708894" y="3335815"/>
            <a:ext cx="2980826" cy="848314"/>
            <a:chOff x="705266" y="3920247"/>
            <a:chExt cx="2981516" cy="848510"/>
          </a:xfrm>
        </p:grpSpPr>
        <p:sp>
          <p:nvSpPr>
            <p:cNvPr id="13" name="TextBox 12"/>
            <p:cNvSpPr txBox="1"/>
            <p:nvPr/>
          </p:nvSpPr>
          <p:spPr>
            <a:xfrm>
              <a:off x="1650019" y="4127510"/>
              <a:ext cx="2036763" cy="221599"/>
            </a:xfrm>
            <a:prstGeom prst="rect">
              <a:avLst/>
            </a:prstGeom>
            <a:noFill/>
          </p:spPr>
          <p:txBody>
            <a:bodyPr wrap="square" lIns="0" tIns="0" rIns="0" bIns="0" rtlCol="0">
              <a:spAutoFit/>
            </a:bodyPr>
            <a:lstStyle/>
            <a:p>
              <a:pPr>
                <a:lnSpc>
                  <a:spcPct val="80000"/>
                </a:lnSpc>
              </a:pPr>
              <a:r>
                <a:rPr lang="en-US" spc="-100" dirty="0" err="1">
                  <a:solidFill>
                    <a:srgbClr val="000000"/>
                  </a:solidFill>
                  <a:ea typeface="Segoe UI" pitchFamily="34" charset="0"/>
                  <a:cs typeface="Segoe UI" pitchFamily="34" charset="0"/>
                </a:rPr>
                <a:t>Soa</a:t>
              </a:r>
              <a:r>
                <a:rPr lang="en-US" spc="-100" dirty="0">
                  <a:solidFill>
                    <a:srgbClr val="000000"/>
                  </a:solidFill>
                  <a:ea typeface="Segoe UI" pitchFamily="34" charset="0"/>
                  <a:cs typeface="Segoe UI" pitchFamily="34" charset="0"/>
                </a:rPr>
                <a:t> Services</a:t>
              </a:r>
            </a:p>
          </p:txBody>
        </p:sp>
        <p:pic>
          <p:nvPicPr>
            <p:cNvPr id="14" name="Picture 39" descr="C:\Users\sakuu\Documents\Ballmer WPC\PNGS\Tim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25971" y="5158242"/>
            <a:ext cx="3296641" cy="826690"/>
            <a:chOff x="622324" y="5733368"/>
            <a:chExt cx="3297404" cy="826881"/>
          </a:xfrm>
        </p:grpSpPr>
        <p:sp>
          <p:nvSpPr>
            <p:cNvPr id="16"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rgbClr val="000000"/>
                </a:solidFill>
              </a:endParaRPr>
            </a:p>
          </p:txBody>
        </p:sp>
        <p:sp>
          <p:nvSpPr>
            <p:cNvPr id="17" name="TextBox 16"/>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rgbClr val="000000"/>
                  </a:solidFill>
                  <a:ea typeface="Segoe UI" pitchFamily="34" charset="0"/>
                  <a:cs typeface="Segoe UI" pitchFamily="34" charset="0"/>
                </a:rPr>
                <a:t>Parametric Sweep</a:t>
              </a:r>
            </a:p>
          </p:txBody>
        </p:sp>
      </p:grpSp>
      <p:sp>
        <p:nvSpPr>
          <p:cNvPr id="18" name="Rectangle 17"/>
          <p:cNvSpPr/>
          <p:nvPr/>
        </p:nvSpPr>
        <p:spPr>
          <a:xfrm>
            <a:off x="7473710" y="1392170"/>
            <a:ext cx="4211923" cy="4523268"/>
          </a:xfrm>
          <a:prstGeom prst="rect">
            <a:avLst/>
          </a:prstGeom>
        </p:spPr>
        <p:txBody>
          <a:bodyPr wrap="square">
            <a:spAutoFit/>
          </a:bodyPr>
          <a:lstStyle/>
          <a:p>
            <a:r>
              <a:rPr lang="en-US" sz="3199" dirty="0">
                <a:ln>
                  <a:solidFill>
                    <a:srgbClr val="FFFFFF">
                      <a:alpha val="0"/>
                    </a:srgbClr>
                  </a:solidFill>
                </a:ln>
                <a:solidFill>
                  <a:srgbClr val="000000"/>
                </a:solidFill>
                <a:latin typeface="Segoe UI Light" pitchFamily="34" charset="0"/>
              </a:rPr>
              <a:t>The choice of HPC Software type depends on the workload of the expected tasks for the Cluster. Each has its areas of strength, from development simplicity to pure performance power.</a:t>
            </a:r>
          </a:p>
        </p:txBody>
      </p:sp>
    </p:spTree>
    <p:extLst>
      <p:ext uri="{BB962C8B-B14F-4D97-AF65-F5344CB8AC3E}">
        <p14:creationId xmlns:p14="http://schemas.microsoft.com/office/powerpoint/2010/main" val="4190388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package</a:t>
            </a:r>
            <a:endParaRPr lang="en-GB" dirty="0"/>
          </a:p>
        </p:txBody>
      </p:sp>
      <p:sp>
        <p:nvSpPr>
          <p:cNvPr id="3" name="Content Placeholder 2"/>
          <p:cNvSpPr>
            <a:spLocks noGrp="1"/>
          </p:cNvSpPr>
          <p:nvPr>
            <p:ph idx="1"/>
          </p:nvPr>
        </p:nvSpPr>
        <p:spPr>
          <a:xfrm>
            <a:off x="2550274" y="2873832"/>
            <a:ext cx="7089866" cy="904863"/>
          </a:xfrm>
        </p:spPr>
        <p:txBody>
          <a:bodyPr/>
          <a:lstStyle/>
          <a:p>
            <a:pPr marL="0" indent="0">
              <a:buNone/>
            </a:pPr>
            <a:r>
              <a:rPr lang="en-US" sz="3600" dirty="0" err="1"/>
              <a:t>hpcpack</a:t>
            </a:r>
            <a:r>
              <a:rPr lang="en-US" sz="3600" dirty="0"/>
              <a:t> create MyApp.zip </a:t>
            </a:r>
            <a:r>
              <a:rPr lang="en-US" sz="3600" dirty="0" err="1" smtClean="0"/>
              <a:t>MyApp</a:t>
            </a:r>
            <a:endParaRPr lang="en-GB" sz="3600" dirty="0"/>
          </a:p>
          <a:p>
            <a:pPr marL="0" indent="0">
              <a:buNone/>
            </a:pPr>
            <a:endParaRPr lang="en-GB" dirty="0"/>
          </a:p>
        </p:txBody>
      </p:sp>
    </p:spTree>
    <p:extLst>
      <p:ext uri="{BB962C8B-B14F-4D97-AF65-F5344CB8AC3E}">
        <p14:creationId xmlns:p14="http://schemas.microsoft.com/office/powerpoint/2010/main" val="7311671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to blob storage</a:t>
            </a:r>
            <a:endParaRPr lang="en-GB" dirty="0"/>
          </a:p>
        </p:txBody>
      </p:sp>
      <p:sp>
        <p:nvSpPr>
          <p:cNvPr id="3" name="Content Placeholder 2"/>
          <p:cNvSpPr>
            <a:spLocks noGrp="1"/>
          </p:cNvSpPr>
          <p:nvPr>
            <p:ph idx="1"/>
          </p:nvPr>
        </p:nvSpPr>
        <p:spPr>
          <a:xfrm>
            <a:off x="519248" y="2547260"/>
            <a:ext cx="11151918" cy="1403461"/>
          </a:xfrm>
        </p:spPr>
        <p:txBody>
          <a:bodyPr/>
          <a:lstStyle/>
          <a:p>
            <a:pPr marL="0" indent="0">
              <a:buNone/>
            </a:pPr>
            <a:r>
              <a:rPr lang="en-US" sz="3600" dirty="0" err="1"/>
              <a:t>hpcpack</a:t>
            </a:r>
            <a:r>
              <a:rPr lang="en-US" sz="3600" dirty="0"/>
              <a:t> upload MyApp.zip /</a:t>
            </a:r>
            <a:r>
              <a:rPr lang="en-US" sz="3600" dirty="0" err="1"/>
              <a:t>nodetemplate</a:t>
            </a:r>
            <a:r>
              <a:rPr lang="en-US" sz="3600" dirty="0" smtClean="0"/>
              <a:t>:"Template</a:t>
            </a:r>
            <a:r>
              <a:rPr lang="en-US" sz="3600" dirty="0"/>
              <a:t>" /</a:t>
            </a:r>
            <a:r>
              <a:rPr lang="en-US" sz="3600" dirty="0" err="1"/>
              <a:t>relativepath:MyApp</a:t>
            </a:r>
            <a:endParaRPr lang="en-GB" sz="3600" dirty="0"/>
          </a:p>
          <a:p>
            <a:pPr marL="0" indent="0">
              <a:buNone/>
            </a:pPr>
            <a:endParaRPr lang="en-GB" dirty="0"/>
          </a:p>
        </p:txBody>
      </p:sp>
    </p:spTree>
    <p:extLst>
      <p:ext uri="{BB962C8B-B14F-4D97-AF65-F5344CB8AC3E}">
        <p14:creationId xmlns:p14="http://schemas.microsoft.com/office/powerpoint/2010/main" val="1051404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and syncing package updates</a:t>
            </a:r>
            <a:endParaRPr lang="en-GB" dirty="0"/>
          </a:p>
        </p:txBody>
      </p:sp>
      <p:sp>
        <p:nvSpPr>
          <p:cNvPr id="3" name="Content Placeholder 2"/>
          <p:cNvSpPr>
            <a:spLocks noGrp="1"/>
          </p:cNvSpPr>
          <p:nvPr>
            <p:ph idx="1"/>
          </p:nvPr>
        </p:nvSpPr>
        <p:spPr>
          <a:xfrm>
            <a:off x="677931" y="2873832"/>
            <a:ext cx="10834552" cy="1495794"/>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hpcsync</a:t>
            </a:r>
            <a:endParaRPr lang="en-GB" sz="3600" dirty="0"/>
          </a:p>
        </p:txBody>
      </p:sp>
    </p:spTree>
    <p:extLst>
      <p:ext uri="{BB962C8B-B14F-4D97-AF65-F5344CB8AC3E}">
        <p14:creationId xmlns:p14="http://schemas.microsoft.com/office/powerpoint/2010/main" val="24777144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commands to cluster</a:t>
            </a:r>
            <a:endParaRPr lang="en-GB" dirty="0"/>
          </a:p>
        </p:txBody>
      </p:sp>
      <p:sp>
        <p:nvSpPr>
          <p:cNvPr id="3" name="Content Placeholder 2"/>
          <p:cNvSpPr>
            <a:spLocks noGrp="1"/>
          </p:cNvSpPr>
          <p:nvPr>
            <p:ph idx="1"/>
          </p:nvPr>
        </p:nvSpPr>
        <p:spPr>
          <a:xfrm>
            <a:off x="1469571" y="2841175"/>
            <a:ext cx="10874829" cy="1403461"/>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dir</a:t>
            </a:r>
            <a:r>
              <a:rPr lang="en-US" sz="3600" dirty="0"/>
              <a:t> %CCP_PACKAGE_ROOT%\</a:t>
            </a:r>
            <a:r>
              <a:rPr lang="en-US" sz="3600" dirty="0" err="1"/>
              <a:t>MyApp</a:t>
            </a:r>
            <a:endParaRPr lang="en-GB" sz="3600" dirty="0"/>
          </a:p>
          <a:p>
            <a:pPr marL="0" indent="0">
              <a:buNone/>
            </a:pPr>
            <a:endParaRPr lang="en-GB" dirty="0"/>
          </a:p>
        </p:txBody>
      </p:sp>
    </p:spTree>
    <p:extLst>
      <p:ext uri="{BB962C8B-B14F-4D97-AF65-F5344CB8AC3E}">
        <p14:creationId xmlns:p14="http://schemas.microsoft.com/office/powerpoint/2010/main" val="27667656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Setup steps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754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steps</a:t>
            </a:r>
            <a:endParaRPr lang="en-US" dirty="0"/>
          </a:p>
        </p:txBody>
      </p:sp>
      <p:sp>
        <p:nvSpPr>
          <p:cNvPr id="3" name="Content Placeholder 2"/>
          <p:cNvSpPr>
            <a:spLocks noGrp="1"/>
          </p:cNvSpPr>
          <p:nvPr>
            <p:ph type="body" sz="quarter" idx="10"/>
          </p:nvPr>
        </p:nvSpPr>
        <p:spPr>
          <a:xfrm>
            <a:off x="520701" y="1447800"/>
            <a:ext cx="11149013" cy="5539978"/>
          </a:xfrm>
        </p:spPr>
        <p:txBody>
          <a:bodyPr/>
          <a:lstStyle/>
          <a:p>
            <a:pPr lvl="1"/>
            <a:r>
              <a:rPr lang="en-US" dirty="0" smtClean="0"/>
              <a:t>Create an affinity group</a:t>
            </a:r>
          </a:p>
          <a:p>
            <a:pPr lvl="1"/>
            <a:r>
              <a:rPr lang="en-US" dirty="0" smtClean="0"/>
              <a:t>Create a storage account in that affinity group</a:t>
            </a:r>
          </a:p>
          <a:p>
            <a:pPr lvl="1"/>
            <a:r>
              <a:rPr lang="en-US" dirty="0" smtClean="0"/>
              <a:t>Install Windows Server 2012 </a:t>
            </a:r>
            <a:r>
              <a:rPr lang="en-US" dirty="0" err="1" smtClean="0"/>
              <a:t>DataCentre</a:t>
            </a:r>
            <a:r>
              <a:rPr lang="en-US" dirty="0" smtClean="0"/>
              <a:t> Edition</a:t>
            </a:r>
          </a:p>
          <a:p>
            <a:pPr lvl="1"/>
            <a:r>
              <a:rPr lang="en-US" dirty="0" smtClean="0"/>
              <a:t>Setup an Active Directory Forest on the new server</a:t>
            </a:r>
          </a:p>
          <a:p>
            <a:pPr lvl="1"/>
            <a:r>
              <a:rPr lang="en-US" dirty="0" smtClean="0"/>
              <a:t>Promote the server to a domain controller</a:t>
            </a:r>
          </a:p>
          <a:p>
            <a:pPr lvl="1"/>
            <a:r>
              <a:rPr lang="en-US" dirty="0" smtClean="0"/>
              <a:t>Create a domain user with Administrative privileges</a:t>
            </a:r>
          </a:p>
          <a:p>
            <a:pPr lvl="1"/>
            <a:r>
              <a:rPr lang="en-US" dirty="0" smtClean="0"/>
              <a:t>Download HPC Pack 2012 from the Microsoft website</a:t>
            </a:r>
          </a:p>
          <a:p>
            <a:pPr lvl="1"/>
            <a:r>
              <a:rPr lang="en-US" dirty="0" smtClean="0"/>
              <a:t>Install Windows Updates</a:t>
            </a:r>
          </a:p>
          <a:p>
            <a:pPr lvl="1"/>
            <a:r>
              <a:rPr lang="en-US" dirty="0" smtClean="0"/>
              <a:t>Install Microsoft HPC Pack 2012 as domain user</a:t>
            </a:r>
          </a:p>
          <a:p>
            <a:pPr lvl="1"/>
            <a:r>
              <a:rPr lang="en-US" dirty="0" smtClean="0"/>
              <a:t>Start the HPC cluster</a:t>
            </a:r>
          </a:p>
          <a:p>
            <a:pPr lvl="1"/>
            <a:r>
              <a:rPr lang="en-US" dirty="0" smtClean="0"/>
              <a:t>Export the HPC certificate that is installed with HPC Pack to a Windows Azure subscription</a:t>
            </a:r>
          </a:p>
          <a:p>
            <a:pPr lvl="1"/>
            <a:r>
              <a:rPr lang="en-US" dirty="0" smtClean="0"/>
              <a:t>Create a new storage account and cloud service</a:t>
            </a:r>
          </a:p>
          <a:p>
            <a:pPr lvl="1"/>
            <a:r>
              <a:rPr lang="en-US" dirty="0" smtClean="0"/>
              <a:t>Configure an enterprise network with HPC Pack providing domain credentials</a:t>
            </a:r>
          </a:p>
          <a:p>
            <a:pPr lvl="1"/>
            <a:r>
              <a:rPr lang="en-US" dirty="0" smtClean="0"/>
              <a:t>Setup a node template to use Azure Worker Roles</a:t>
            </a:r>
          </a:p>
          <a:p>
            <a:pPr lvl="1"/>
            <a:r>
              <a:rPr lang="en-US" dirty="0" smtClean="0"/>
              <a:t>Enter the subscription id, management certificate thumbprint</a:t>
            </a:r>
          </a:p>
          <a:p>
            <a:pPr lvl="1"/>
            <a:r>
              <a:rPr lang="en-US" dirty="0" smtClean="0"/>
              <a:t>Enter the cloud service name and storage account name</a:t>
            </a:r>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420833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MATLAB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856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HPC in the Cloud</a:t>
            </a:r>
          </a:p>
        </p:txBody>
      </p:sp>
      <p:sp>
        <p:nvSpPr>
          <p:cNvPr id="3" name="Text Placeholder 2"/>
          <p:cNvSpPr>
            <a:spLocks noGrp="1"/>
          </p:cNvSpPr>
          <p:nvPr>
            <p:ph type="body" sz="quarter" idx="10"/>
          </p:nvPr>
        </p:nvSpPr>
        <p:spPr>
          <a:xfrm>
            <a:off x="520701" y="1447799"/>
            <a:ext cx="11149013" cy="2783839"/>
          </a:xfrm>
        </p:spPr>
        <p:txBody>
          <a:bodyPr/>
          <a:lstStyle/>
          <a:p>
            <a:r>
              <a:rPr lang="en-US" sz="3600" dirty="0">
                <a:cs typeface="Segoe UI Light" panose="020B0502040204020203" pitchFamily="34" charset="0"/>
              </a:rPr>
              <a:t>Learning objectives – what you will learn:</a:t>
            </a:r>
          </a:p>
          <a:p>
            <a:pPr marL="574675" lvl="2" indent="-571500">
              <a:spcBef>
                <a:spcPts val="0"/>
              </a:spcBef>
              <a:spcAft>
                <a:spcPts val="900"/>
              </a:spcAft>
              <a:buFont typeface="Arial" pitchFamily="34" charset="0"/>
              <a:buChar char="•"/>
            </a:pPr>
            <a:r>
              <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574675" indent="-571500">
              <a:buFont typeface="Arial" panose="020B0604020202020204" pitchFamily="34" charset="0"/>
              <a:buChar char="•"/>
            </a:pPr>
            <a:r>
              <a:rPr lang="en-US" sz="2800" dirty="0" smtClean="0">
                <a:cs typeface="Segoe UI Light" panose="020B0502040204020203" pitchFamily="34" charset="0"/>
              </a:rPr>
              <a:t>A </a:t>
            </a:r>
            <a:r>
              <a:rPr lang="en-US" sz="2800" dirty="0">
                <a:cs typeface="Segoe UI Light" panose="020B0502040204020203" pitchFamily="34" charset="0"/>
              </a:rPr>
              <a:t>design pattern for scaling parameter sweep/map reduce for scientific analysis using standard tool with </a:t>
            </a:r>
            <a:r>
              <a:rPr lang="en-US" sz="2800" dirty="0" smtClean="0">
                <a:cs typeface="Segoe UI Light" panose="020B0502040204020203" pitchFamily="34" charset="0"/>
              </a:rPr>
              <a:t>Windows HPC</a:t>
            </a:r>
          </a:p>
          <a:p>
            <a:pPr marL="574675" indent="-571500">
              <a:buFont typeface="Arial" panose="020B0604020202020204" pitchFamily="34" charset="0"/>
              <a:buChar char="•"/>
            </a:pPr>
            <a:r>
              <a:rPr lang="en-US" sz="2800" dirty="0" smtClean="0">
                <a:cs typeface="Segoe UI Light" panose="020B0502040204020203" pitchFamily="34" charset="0"/>
              </a:rPr>
              <a:t>Examples </a:t>
            </a:r>
            <a:r>
              <a:rPr lang="en-US" sz="2800" dirty="0">
                <a:cs typeface="Segoe UI Light" panose="020B0502040204020203" pitchFamily="34" charset="0"/>
              </a:rPr>
              <a:t>of when this is useful for research scientists</a:t>
            </a:r>
          </a:p>
        </p:txBody>
      </p:sp>
    </p:spTree>
    <p:extLst>
      <p:ext uri="{BB962C8B-B14F-4D97-AF65-F5344CB8AC3E}">
        <p14:creationId xmlns:p14="http://schemas.microsoft.com/office/powerpoint/2010/main" val="31085892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of </a:t>
            </a:r>
            <a:r>
              <a:rPr lang="en-US" dirty="0" err="1" smtClean="0"/>
              <a:t>Rosenbrock</a:t>
            </a:r>
            <a:r>
              <a:rPr lang="en-US" dirty="0" smtClean="0"/>
              <a:t> Banana Function</a:t>
            </a:r>
            <a:endParaRPr lang="en-GB" dirty="0"/>
          </a:p>
        </p:txBody>
      </p:sp>
      <p:pic>
        <p:nvPicPr>
          <p:cNvPr id="5" name="Picture 4"/>
          <p:cNvPicPr>
            <a:picLocks noChangeAspect="1"/>
          </p:cNvPicPr>
          <p:nvPr/>
        </p:nvPicPr>
        <p:blipFill>
          <a:blip r:embed="rId2"/>
          <a:stretch>
            <a:fillRect/>
          </a:stretch>
        </p:blipFill>
        <p:spPr>
          <a:xfrm>
            <a:off x="2270414" y="2805763"/>
            <a:ext cx="7649586" cy="1156637"/>
          </a:xfrm>
          <a:prstGeom prst="rect">
            <a:avLst/>
          </a:prstGeom>
        </p:spPr>
      </p:pic>
    </p:spTree>
    <p:extLst>
      <p:ext uri="{BB962C8B-B14F-4D97-AF65-F5344CB8AC3E}">
        <p14:creationId xmlns:p14="http://schemas.microsoft.com/office/powerpoint/2010/main" val="37233456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2"/>
          <a:stretch>
            <a:fillRect/>
          </a:stretch>
        </p:blipFill>
        <p:spPr>
          <a:xfrm>
            <a:off x="2804319" y="1034823"/>
            <a:ext cx="6581775" cy="5419725"/>
          </a:xfrm>
          <a:prstGeom prst="rect">
            <a:avLst/>
          </a:prstGeom>
        </p:spPr>
      </p:pic>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88585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542917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Compile the sample</a:t>
            </a:r>
            <a:r>
              <a:rPr kumimoji="0" lang="en-US" sz="2400" b="0" i="0" u="none" strike="noStrike" kern="1200" cap="none" spc="-50" normalizeH="0" noProof="0" dirty="0" smtClean="0">
                <a:ln>
                  <a:noFill/>
                </a:ln>
                <a:gradFill>
                  <a:gsLst>
                    <a:gs pos="0">
                      <a:srgbClr val="595959"/>
                    </a:gs>
                    <a:gs pos="86000">
                      <a:srgbClr val="595959"/>
                    </a:gs>
                  </a:gsLst>
                  <a:lin ang="5400000" scaled="0"/>
                </a:gradFill>
                <a:effectLst/>
                <a:uLnTx/>
                <a:uFillTx/>
                <a:latin typeface="Segoe UI"/>
              </a:rPr>
              <a:t> </a:t>
            </a:r>
            <a:r>
              <a:rPr kumimoji="0" lang="en-US" sz="2400" b="0" i="0" u="none" strike="noStrike" kern="1200" cap="none" spc="-50" normalizeH="0" baseline="0" noProof="0" dirty="0" err="1" smtClean="0">
                <a:ln>
                  <a:noFill/>
                </a:ln>
                <a:gradFill>
                  <a:gsLst>
                    <a:gs pos="0">
                      <a:srgbClr val="595959"/>
                    </a:gs>
                    <a:gs pos="86000">
                      <a:srgbClr val="595959"/>
                    </a:gs>
                  </a:gsLst>
                  <a:lin ang="5400000" scaled="0"/>
                </a:gradFill>
                <a:effectLst/>
                <a:uLnTx/>
                <a:uFillTx/>
                <a:latin typeface="Segoe UI"/>
              </a:rPr>
              <a:t>matlab</a:t>
            </a: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 project</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Copy the resultant files into a new directory</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Download the MATLAB compiler runtime and create a new folder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small .bat file to unzip the MATLAB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an HPC package and upload to storage with the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startup script and package and upload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Update the node template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Add cluster nodes and bring online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Package the demo files and upload to HPC</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an </a:t>
            </a:r>
            <a:r>
              <a:rPr lang="en-US" sz="2400" dirty="0" err="1" smtClean="0">
                <a:latin typeface="Segoe UI"/>
              </a:rPr>
              <a:t>hpcsync</a:t>
            </a:r>
            <a:r>
              <a:rPr lang="en-US" sz="2400" dirty="0" smtClean="0">
                <a:latin typeface="Segoe UI"/>
              </a:rPr>
              <a:t> command and sync with the cluster nodes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new parametric sweep task and execute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Check the output directory in storage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the </a:t>
            </a:r>
            <a:r>
              <a:rPr lang="en-US" sz="2400" dirty="0" err="1" smtClean="0">
                <a:latin typeface="Segoe UI"/>
              </a:rPr>
              <a:t>postprocess</a:t>
            </a:r>
            <a:r>
              <a:rPr lang="en-US" sz="2400" dirty="0" smtClean="0">
                <a:latin typeface="Segoe UI"/>
              </a:rPr>
              <a:t> script to calculate the minimum from the results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p:txBody>
      </p:sp>
    </p:spTree>
    <p:extLst>
      <p:ext uri="{BB962C8B-B14F-4D97-AF65-F5344CB8AC3E}">
        <p14:creationId xmlns:p14="http://schemas.microsoft.com/office/powerpoint/2010/main" val="5157905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R-Python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579915"/>
            <a:ext cx="11151918" cy="1135439"/>
          </a:xfrm>
        </p:spPr>
        <p:txBody>
          <a:bodyPr/>
          <a:lstStyle/>
          <a:p>
            <a:r>
              <a:rPr lang="en-US" dirty="0" smtClean="0"/>
              <a:t>Find out the percentage of the 100 most popular names in the US which are given to newborns</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Tree>
    <p:extLst>
      <p:ext uri="{BB962C8B-B14F-4D97-AF65-F5344CB8AC3E}">
        <p14:creationId xmlns:p14="http://schemas.microsoft.com/office/powerpoint/2010/main" val="3585050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pic>
        <p:nvPicPr>
          <p:cNvPr id="5" name="Picture 4"/>
          <p:cNvPicPr>
            <a:picLocks noChangeAspect="1"/>
          </p:cNvPicPr>
          <p:nvPr/>
        </p:nvPicPr>
        <p:blipFill>
          <a:blip r:embed="rId2"/>
          <a:stretch>
            <a:fillRect/>
          </a:stretch>
        </p:blipFill>
        <p:spPr>
          <a:xfrm>
            <a:off x="2420288" y="1016982"/>
            <a:ext cx="7349837" cy="5512378"/>
          </a:xfrm>
          <a:prstGeom prst="rect">
            <a:avLst/>
          </a:prstGeom>
        </p:spPr>
      </p:pic>
    </p:spTree>
    <p:extLst>
      <p:ext uri="{BB962C8B-B14F-4D97-AF65-F5344CB8AC3E}">
        <p14:creationId xmlns:p14="http://schemas.microsoft.com/office/powerpoint/2010/main" val="2575419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481978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t>Download the Azure CLI onto the head node</a:t>
            </a:r>
          </a:p>
          <a:p>
            <a:pPr lvl="1"/>
            <a:r>
              <a:rPr lang="en-US" sz="2400" dirty="0" smtClean="0"/>
              <a:t>Get a .</a:t>
            </a:r>
            <a:r>
              <a:rPr lang="en-US" sz="2400" dirty="0" err="1" smtClean="0"/>
              <a:t>publishsettings</a:t>
            </a:r>
            <a:r>
              <a:rPr lang="en-US" sz="2400" dirty="0" smtClean="0"/>
              <a:t> file and import into the CLI</a:t>
            </a:r>
          </a:p>
          <a:p>
            <a:pPr lvl="1"/>
            <a:r>
              <a:rPr lang="en-US" sz="2400" dirty="0" smtClean="0"/>
              <a:t>Install the Python SDK for Windows Azure </a:t>
            </a:r>
          </a:p>
          <a:p>
            <a:pPr lvl="1"/>
            <a:r>
              <a:rPr lang="en-US" sz="2400" dirty="0" smtClean="0"/>
              <a:t>Create an HPC package of the C:\Python27 directory and upload</a:t>
            </a:r>
          </a:p>
          <a:p>
            <a:pPr lvl="1"/>
            <a:r>
              <a:rPr lang="en-US" sz="2400" dirty="0" smtClean="0"/>
              <a:t>Install R on the head node and install </a:t>
            </a:r>
            <a:r>
              <a:rPr lang="en-US" sz="2400" dirty="0" err="1" smtClean="0"/>
              <a:t>plyr</a:t>
            </a:r>
            <a:r>
              <a:rPr lang="en-US" sz="2400" dirty="0" smtClean="0"/>
              <a:t> and ggplot2</a:t>
            </a:r>
          </a:p>
          <a:p>
            <a:pPr lvl="1"/>
            <a:r>
              <a:rPr lang="en-US" sz="2400" dirty="0" smtClean="0"/>
              <a:t>Create an install .bat file and </a:t>
            </a:r>
            <a:r>
              <a:rPr lang="en-US" sz="2400" dirty="0" err="1" smtClean="0"/>
              <a:t>hpcpack</a:t>
            </a:r>
            <a:r>
              <a:rPr lang="en-US" sz="2400" dirty="0" smtClean="0"/>
              <a:t> </a:t>
            </a:r>
          </a:p>
          <a:p>
            <a:pPr lvl="1"/>
            <a:r>
              <a:rPr lang="en-US" sz="2400" dirty="0" smtClean="0"/>
              <a:t>Upload R to the cluster</a:t>
            </a:r>
          </a:p>
          <a:p>
            <a:pPr lvl="1"/>
            <a:r>
              <a:rPr lang="en-US" sz="2400" dirty="0" smtClean="0"/>
              <a:t>Create a startup script to </a:t>
            </a:r>
            <a:r>
              <a:rPr lang="en-US" sz="2400" dirty="0" err="1" smtClean="0"/>
              <a:t>xcopy</a:t>
            </a:r>
            <a:r>
              <a:rPr lang="en-US" sz="2400" dirty="0" smtClean="0"/>
              <a:t> python and install R</a:t>
            </a:r>
          </a:p>
          <a:p>
            <a:pPr lvl="1"/>
            <a:r>
              <a:rPr lang="en-US" sz="2400" dirty="0" smtClean="0"/>
              <a:t>Add the script to a new node template</a:t>
            </a:r>
          </a:p>
          <a:p>
            <a:pPr lvl="1"/>
            <a:r>
              <a:rPr lang="en-US" sz="2400" dirty="0" smtClean="0"/>
              <a:t>Create a package for the application files and upload to the cluster</a:t>
            </a:r>
          </a:p>
          <a:p>
            <a:pPr lvl="1"/>
            <a:r>
              <a:rPr lang="en-US" sz="2400" dirty="0" smtClean="0"/>
              <a:t>Create a new parametric sweep job and execute</a:t>
            </a:r>
          </a:p>
          <a:p>
            <a:pPr lvl="1"/>
            <a:r>
              <a:rPr lang="en-US" sz="2400" dirty="0" smtClean="0"/>
              <a:t>Run the local R script to create a graph from the results</a:t>
            </a:r>
            <a:endParaRPr lang="en-US" sz="2400" dirty="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7269428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HPC in the Cloud</a:t>
            </a:r>
          </a:p>
        </p:txBody>
      </p:sp>
      <p:sp>
        <p:nvSpPr>
          <p:cNvPr id="3" name="Text Placeholder 2"/>
          <p:cNvSpPr>
            <a:spLocks noGrp="1"/>
          </p:cNvSpPr>
          <p:nvPr>
            <p:ph type="body" sz="quarter" idx="10"/>
          </p:nvPr>
        </p:nvSpPr>
        <p:spPr>
          <a:xfrm>
            <a:off x="520701" y="1447799"/>
            <a:ext cx="11149013" cy="2783839"/>
          </a:xfrm>
        </p:spPr>
        <p:txBody>
          <a:bodyPr/>
          <a:lstStyle/>
          <a:p>
            <a:r>
              <a:rPr lang="en-US" sz="3600" dirty="0"/>
              <a:t>Learning objectives – what </a:t>
            </a:r>
            <a:r>
              <a:rPr lang="en-US" sz="3600" dirty="0" smtClean="0"/>
              <a:t>we have learned:</a:t>
            </a:r>
            <a:endParaRPr lang="en-US" sz="3600" dirty="0"/>
          </a:p>
          <a:p>
            <a:pPr marL="574675" lvl="2" indent="-571500">
              <a:spcBef>
                <a:spcPts val="0"/>
              </a:spcBef>
              <a:spcAft>
                <a:spcPts val="900"/>
              </a:spcAft>
              <a:buFont typeface="Arial" pitchFamily="34" charset="0"/>
              <a:buChar char="•"/>
            </a:pPr>
            <a:r>
              <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574675" indent="-571500">
              <a:buFont typeface="Arial" panose="020B0604020202020204" pitchFamily="34" charset="0"/>
              <a:buChar char="•"/>
            </a:pPr>
            <a:r>
              <a:rPr lang="en-US" sz="2800" dirty="0">
                <a:cs typeface="Segoe UI Light" panose="020B0502040204020203" pitchFamily="34" charset="0"/>
              </a:rPr>
              <a:t>A design pattern for scaling parameter sweep/map reduce for scientific analysis using standard tool with Windows HPC</a:t>
            </a:r>
          </a:p>
          <a:p>
            <a:pPr marL="574675" indent="-571500">
              <a:buFont typeface="Arial" panose="020B0604020202020204" pitchFamily="34" charset="0"/>
              <a:buChar char="•"/>
            </a:pPr>
            <a:r>
              <a:rPr lang="en-US" sz="2800" dirty="0">
                <a:cs typeface="Segoe UI Light" panose="020B0502040204020203" pitchFamily="34" charset="0"/>
              </a:rPr>
              <a:t>Examples of when this is useful for research scientists</a:t>
            </a:r>
          </a:p>
        </p:txBody>
      </p:sp>
    </p:spTree>
    <p:extLst>
      <p:ext uri="{BB962C8B-B14F-4D97-AF65-F5344CB8AC3E}">
        <p14:creationId xmlns:p14="http://schemas.microsoft.com/office/powerpoint/2010/main" val="140502413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604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1642347"/>
            <a:ext cx="7964336" cy="4481227"/>
          </a:xfrm>
        </p:spPr>
        <p:txBody>
          <a:bodyPr/>
          <a:lstStyle/>
          <a:p>
            <a:pPr marL="3175" indent="0"/>
            <a:r>
              <a:rPr lang="en-US" sz="4000" dirty="0" smtClean="0"/>
              <a:t>HPC</a:t>
            </a:r>
          </a:p>
          <a:p>
            <a:pPr marL="912813" lvl="2" indent="-225425"/>
            <a:r>
              <a:rPr lang="en-US" sz="2800" dirty="0" smtClean="0">
                <a:latin typeface="Segoe UI Light" panose="020B0502040204020203" pitchFamily="34" charset="0"/>
                <a:cs typeface="Segoe UI Light" panose="020B0502040204020203" pitchFamily="34" charset="0"/>
              </a:rPr>
              <a:t>Microsoft HPC </a:t>
            </a:r>
            <a:r>
              <a:rPr lang="en-US" sz="2800" dirty="0">
                <a:latin typeface="Segoe UI Light" panose="020B0502040204020203" pitchFamily="34" charset="0"/>
                <a:cs typeface="Segoe UI Light" panose="020B0502040204020203" pitchFamily="34" charset="0"/>
              </a:rPr>
              <a:t>(High </a:t>
            </a:r>
            <a:r>
              <a:rPr lang="en-US" sz="2800" dirty="0" smtClean="0">
                <a:latin typeface="Segoe UI Light" panose="020B0502040204020203" pitchFamily="34" charset="0"/>
                <a:cs typeface="Segoe UI Light" panose="020B0502040204020203" pitchFamily="34" charset="0"/>
              </a:rPr>
              <a:t>Performance Computing) </a:t>
            </a:r>
            <a:r>
              <a:rPr lang="en-US" sz="2800" dirty="0">
                <a:latin typeface="Segoe UI Light" panose="020B0502040204020203" pitchFamily="34" charset="0"/>
                <a:cs typeface="Segoe UI Light" panose="020B0502040204020203" pitchFamily="34" charset="0"/>
              </a:rPr>
              <a:t>distributed computing </a:t>
            </a:r>
            <a:r>
              <a:rPr lang="en-US" sz="2800" dirty="0" smtClean="0">
                <a:latin typeface="Segoe UI Light" panose="020B0502040204020203" pitchFamily="34" charset="0"/>
                <a:cs typeface="Segoe UI Light" panose="020B0502040204020203" pitchFamily="34" charset="0"/>
              </a:rPr>
              <a:t>Server</a:t>
            </a:r>
            <a:br>
              <a:rPr lang="en-US" sz="2800" dirty="0" smtClean="0">
                <a:latin typeface="Segoe UI Light" panose="020B0502040204020203" pitchFamily="34" charset="0"/>
                <a:cs typeface="Segoe UI Light" panose="020B0502040204020203" pitchFamily="34" charset="0"/>
              </a:rPr>
            </a:br>
            <a:endParaRPr lang="en-US" sz="2800" dirty="0" smtClean="0">
              <a:latin typeface="Segoe UI Light" panose="020B0502040204020203" pitchFamily="34" charset="0"/>
              <a:cs typeface="Segoe UI Light" panose="020B0502040204020203" pitchFamily="34" charset="0"/>
            </a:endParaRPr>
          </a:p>
          <a:p>
            <a:r>
              <a:rPr lang="en-US" sz="4000" dirty="0" smtClean="0"/>
              <a:t>Setting it up </a:t>
            </a:r>
          </a:p>
          <a:p>
            <a:r>
              <a:rPr lang="en-US" sz="4000" dirty="0" smtClean="0"/>
              <a:t>MATLAB demo</a:t>
            </a:r>
          </a:p>
          <a:p>
            <a:r>
              <a:rPr lang="en-US" sz="4000" dirty="0" smtClean="0"/>
              <a:t>R demo</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Microsoft HPC Scenarios</a:t>
            </a:r>
            <a:endParaRPr lang="en-GB"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80676" y="1839889"/>
            <a:ext cx="5886310" cy="403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68065" y="1769356"/>
            <a:ext cx="4909567" cy="3507841"/>
          </a:xfrm>
          <a:prstGeom prst="rect">
            <a:avLst/>
          </a:prstGeom>
          <a:noFill/>
        </p:spPr>
        <p:txBody>
          <a:bodyPr wrap="none" lIns="0" tIns="0" rIns="0" bIns="0" rtlCol="0">
            <a:spAutoFit/>
          </a:bodyPr>
          <a:lstStyle/>
          <a:p>
            <a:pPr marL="0" lvl="1"/>
            <a:r>
              <a:rPr lang="en-US" sz="3599" spc="-100" dirty="0" smtClean="0">
                <a:gradFill>
                  <a:gsLst>
                    <a:gs pos="0">
                      <a:srgbClr val="00AEEF"/>
                    </a:gs>
                    <a:gs pos="86000">
                      <a:srgbClr val="00AEEF"/>
                    </a:gs>
                  </a:gsLst>
                  <a:lin ang="5400000" scaled="0"/>
                </a:gradFill>
                <a:latin typeface="Segoe UI Light" pitchFamily="34" charset="0"/>
              </a:rPr>
              <a:t>On-Premises</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Your own servers inside your enterprise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r>
              <a:rPr lang="en-US" sz="3599" spc="-100" dirty="0" smtClean="0">
                <a:gradFill>
                  <a:gsLst>
                    <a:gs pos="0">
                      <a:srgbClr val="00AEEF"/>
                    </a:gs>
                    <a:gs pos="86000">
                      <a:srgbClr val="00AEEF"/>
                    </a:gs>
                  </a:gsLst>
                  <a:lin ang="5400000" scaled="0"/>
                </a:gradFill>
                <a:latin typeface="Segoe UI Light" pitchFamily="34" charset="0"/>
              </a:rPr>
              <a:t>Hybrid</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Burst from enterprise to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pPr marL="0" lvl="1"/>
            <a:r>
              <a:rPr lang="en-US" sz="3599" spc="-100" dirty="0" smtClean="0">
                <a:gradFill>
                  <a:gsLst>
                    <a:gs pos="0">
                      <a:srgbClr val="00AEEF"/>
                    </a:gs>
                    <a:gs pos="86000">
                      <a:srgbClr val="00AEEF"/>
                    </a:gs>
                  </a:gsLst>
                  <a:lin ang="5400000" scaled="0"/>
                </a:gradFill>
                <a:latin typeface="Segoe UI Light" pitchFamily="34" charset="0"/>
              </a:rPr>
              <a:t>Cloud</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Head node in cloud or compute in cloud</a:t>
            </a:r>
            <a:b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br>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Or both.</a:t>
            </a:r>
          </a:p>
        </p:txBody>
      </p:sp>
    </p:spTree>
    <p:extLst>
      <p:ext uri="{BB962C8B-B14F-4D97-AF65-F5344CB8AC3E}">
        <p14:creationId xmlns:p14="http://schemas.microsoft.com/office/powerpoint/2010/main" val="117630495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HPC Components (On Premises View)</a:t>
            </a:r>
            <a:endParaRPr lang="en-GB" dirty="0"/>
          </a:p>
        </p:txBody>
      </p:sp>
      <p:sp>
        <p:nvSpPr>
          <p:cNvPr id="4" name="TextBox 3"/>
          <p:cNvSpPr txBox="1"/>
          <p:nvPr/>
        </p:nvSpPr>
        <p:spPr>
          <a:xfrm>
            <a:off x="358148" y="1508480"/>
            <a:ext cx="1894611" cy="461550"/>
          </a:xfrm>
          <a:prstGeom prst="rect">
            <a:avLst/>
          </a:prstGeom>
          <a:noFill/>
        </p:spPr>
        <p:txBody>
          <a:bodyPr wrap="none" lIns="91409" tIns="45705" rIns="91409" bIns="45705" rtlCol="0">
            <a:spAutoFit/>
          </a:bodyPr>
          <a:lstStyle/>
          <a:p>
            <a:r>
              <a:rPr lang="en-US" sz="2400" b="1" dirty="0">
                <a:solidFill>
                  <a:srgbClr val="00B0F0"/>
                </a:solidFill>
                <a:latin typeface="Segoe" pitchFamily="34" charset="0"/>
              </a:rPr>
              <a:t>On-premise</a:t>
            </a:r>
          </a:p>
        </p:txBody>
      </p:sp>
      <p:cxnSp>
        <p:nvCxnSpPr>
          <p:cNvPr id="5" name="Straight Arrow Connector 4"/>
          <p:cNvCxnSpPr/>
          <p:nvPr/>
        </p:nvCxnSpPr>
        <p:spPr>
          <a:xfrm>
            <a:off x="2297830" y="2286950"/>
            <a:ext cx="1269547" cy="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 name="Rounded Rectangle 5"/>
          <p:cNvSpPr/>
          <p:nvPr/>
        </p:nvSpPr>
        <p:spPr>
          <a:xfrm>
            <a:off x="910766" y="2954785"/>
            <a:ext cx="1387060" cy="186436"/>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User</a:t>
            </a:r>
          </a:p>
        </p:txBody>
      </p:sp>
      <p:sp>
        <p:nvSpPr>
          <p:cNvPr id="7" name="Rounded Rectangle 6"/>
          <p:cNvSpPr/>
          <p:nvPr/>
        </p:nvSpPr>
        <p:spPr>
          <a:xfrm>
            <a:off x="3414487" y="2513686"/>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Head Node</a:t>
            </a:r>
          </a:p>
        </p:txBody>
      </p:sp>
      <p:sp>
        <p:nvSpPr>
          <p:cNvPr id="8" name="Rounded Rectangle 7"/>
          <p:cNvSpPr/>
          <p:nvPr/>
        </p:nvSpPr>
        <p:spPr>
          <a:xfrm>
            <a:off x="3414487" y="3782334"/>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Broker Node(s)</a:t>
            </a:r>
          </a:p>
        </p:txBody>
      </p:sp>
      <p:cxnSp>
        <p:nvCxnSpPr>
          <p:cNvPr id="9" name="Straight Arrow Connector 8"/>
          <p:cNvCxnSpPr>
            <a:stCxn id="7" idx="2"/>
          </p:cNvCxnSpPr>
          <p:nvPr/>
        </p:nvCxnSpPr>
        <p:spPr>
          <a:xfrm flipH="1">
            <a:off x="3987114" y="2693758"/>
            <a:ext cx="5257" cy="354249"/>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p:nvPr/>
        </p:nvCxnSpPr>
        <p:spPr>
          <a:xfrm flipH="1" flipV="1">
            <a:off x="2297822" y="2881223"/>
            <a:ext cx="1056683" cy="56302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pic>
        <p:nvPicPr>
          <p:cNvPr id="11" name="Picture 2" descr="\\eventsql\dvd\Online_ART\DVD_ART36\Artwork_Imagery\Icons - Illustrations\_ REAL VISTA STYLE\desktop 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428" y="2069524"/>
            <a:ext cx="1195740" cy="8973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045" y="3027934"/>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120" y="1752602"/>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ventsql\dvd\Online_ART\DVD_ART36\Artwork_Imagery\Icons - Illustrations\_ VISTA STYLE\serve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6279"/>
          <a:stretch/>
        </p:blipFill>
        <p:spPr bwMode="auto">
          <a:xfrm>
            <a:off x="3819403" y="3058358"/>
            <a:ext cx="638212" cy="75164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0043245" y="3337631"/>
            <a:ext cx="119984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Cluster</a:t>
            </a:r>
          </a:p>
        </p:txBody>
      </p:sp>
      <p:cxnSp>
        <p:nvCxnSpPr>
          <p:cNvPr id="16" name="Curved Connector 15"/>
          <p:cNvCxnSpPr/>
          <p:nvPr/>
        </p:nvCxnSpPr>
        <p:spPr>
          <a:xfrm flipV="1">
            <a:off x="4589397" y="3425046"/>
            <a:ext cx="2351553" cy="9137"/>
          </a:xfrm>
          <a:prstGeom prst="curvedConnector3">
            <a:avLst>
              <a:gd name="adj1" fmla="val 50000"/>
            </a:avLst>
          </a:prstGeom>
          <a:ln>
            <a:headEnd type="triangle"/>
            <a:tailEnd type="triangle"/>
          </a:ln>
        </p:spPr>
        <p:style>
          <a:lnRef idx="2">
            <a:schemeClr val="accent5"/>
          </a:lnRef>
          <a:fillRef idx="0">
            <a:schemeClr val="accent5"/>
          </a:fillRef>
          <a:effectRef idx="1">
            <a:schemeClr val="accent5"/>
          </a:effectRef>
          <a:fontRef idx="minor">
            <a:schemeClr val="tx1"/>
          </a:fontRef>
        </p:style>
      </p:cxnSp>
      <p:grpSp>
        <p:nvGrpSpPr>
          <p:cNvPr id="17" name="Group 16"/>
          <p:cNvGrpSpPr/>
          <p:nvPr/>
        </p:nvGrpSpPr>
        <p:grpSpPr>
          <a:xfrm>
            <a:off x="6534643" y="2799796"/>
            <a:ext cx="3501852" cy="1619807"/>
            <a:chOff x="5062572" y="3047999"/>
            <a:chExt cx="2024028" cy="1175523"/>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2572" y="3047999"/>
              <a:ext cx="771985" cy="117552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6400" y="3047999"/>
              <a:ext cx="771985" cy="117552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292" y="3047999"/>
              <a:ext cx="771985" cy="117552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615" y="3047999"/>
              <a:ext cx="771985" cy="1175523"/>
            </a:xfrm>
            <a:prstGeom prst="rect">
              <a:avLst/>
            </a:prstGeom>
          </p:spPr>
        </p:pic>
      </p:grpSp>
      <p:grpSp>
        <p:nvGrpSpPr>
          <p:cNvPr id="22" name="Group 21"/>
          <p:cNvGrpSpPr/>
          <p:nvPr/>
        </p:nvGrpSpPr>
        <p:grpSpPr>
          <a:xfrm>
            <a:off x="4660686" y="1295402"/>
            <a:ext cx="6207545" cy="1668079"/>
            <a:chOff x="3494844" y="1551432"/>
            <a:chExt cx="4658556" cy="1668078"/>
          </a:xfrm>
        </p:grpSpPr>
        <p:grpSp>
          <p:nvGrpSpPr>
            <p:cNvPr id="23" name="Group 22"/>
            <p:cNvGrpSpPr/>
            <p:nvPr/>
          </p:nvGrpSpPr>
          <p:grpSpPr>
            <a:xfrm>
              <a:off x="5264926" y="1551432"/>
              <a:ext cx="2888474" cy="571465"/>
              <a:chOff x="5264926" y="1600200"/>
              <a:chExt cx="2888474" cy="571465"/>
            </a:xfrm>
          </p:grpSpPr>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sp>
          <p:nvSpPr>
            <p:cNvPr id="24" name="Rounded Rectangle 23"/>
            <p:cNvSpPr/>
            <p:nvPr/>
          </p:nvSpPr>
          <p:spPr>
            <a:xfrm>
              <a:off x="5014046" y="2460916"/>
              <a:ext cx="2171035" cy="322191"/>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Compute Cloud via </a:t>
              </a:r>
            </a:p>
            <a:p>
              <a:pPr algn="ctr"/>
              <a:r>
                <a:rPr lang="en-US" sz="1100" b="1" dirty="0">
                  <a:solidFill>
                    <a:srgbClr val="000000"/>
                  </a:solidFill>
                  <a:latin typeface="Segoe" pitchFamily="34" charset="0"/>
                </a:rPr>
                <a:t>Idle Win 7 Workstation Cores</a:t>
              </a:r>
            </a:p>
          </p:txBody>
        </p:sp>
        <p:grpSp>
          <p:nvGrpSpPr>
            <p:cNvPr id="25" name="Group 24"/>
            <p:cNvGrpSpPr/>
            <p:nvPr/>
          </p:nvGrpSpPr>
          <p:grpSpPr>
            <a:xfrm>
              <a:off x="4655326" y="1828800"/>
              <a:ext cx="2888474" cy="571465"/>
              <a:chOff x="5264926" y="1600200"/>
              <a:chExt cx="2888474" cy="571465"/>
            </a:xfrm>
          </p:grpSpPr>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cxnSp>
          <p:nvCxnSpPr>
            <p:cNvPr id="26" name="Straight Arrow Connector 25"/>
            <p:cNvCxnSpPr/>
            <p:nvPr/>
          </p:nvCxnSpPr>
          <p:spPr>
            <a:xfrm flipV="1">
              <a:off x="3494844" y="2542929"/>
              <a:ext cx="1146230" cy="676581"/>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grpSp>
        <p:nvGrpSpPr>
          <p:cNvPr id="43" name="Group 42"/>
          <p:cNvGrpSpPr/>
          <p:nvPr/>
        </p:nvGrpSpPr>
        <p:grpSpPr>
          <a:xfrm>
            <a:off x="-28940" y="4046504"/>
            <a:ext cx="12184418" cy="2800208"/>
            <a:chOff x="0" y="4069080"/>
            <a:chExt cx="9144000" cy="2800208"/>
          </a:xfrm>
        </p:grpSpPr>
        <p:cxnSp>
          <p:nvCxnSpPr>
            <p:cNvPr id="44" name="Straight Connector 43"/>
            <p:cNvCxnSpPr/>
            <p:nvPr/>
          </p:nvCxnSpPr>
          <p:spPr>
            <a:xfrm>
              <a:off x="0" y="4419600"/>
              <a:ext cx="91440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0" y="4069080"/>
              <a:ext cx="9144000" cy="2800208"/>
              <a:chOff x="0" y="4069080"/>
              <a:chExt cx="9144000" cy="2800208"/>
            </a:xfrm>
          </p:grpSpPr>
          <p:pic>
            <p:nvPicPr>
              <p:cNvPr id="46" name="Picture 45" descr="sky and clouds faded top 2.png"/>
              <p:cNvPicPr>
                <a:picLocks noChangeAspect="1"/>
              </p:cNvPicPr>
              <p:nvPr/>
            </p:nvPicPr>
            <p:blipFill>
              <a:blip r:embed="rId7" cstate="print">
                <a:alphaModFix amt="60000"/>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Lst>
              </a:blip>
              <a:srcRect b="22199"/>
              <a:stretch>
                <a:fillRect/>
              </a:stretch>
            </p:blipFill>
            <p:spPr>
              <a:xfrm>
                <a:off x="1589" y="5159027"/>
                <a:ext cx="9142411" cy="1710261"/>
              </a:xfrm>
              <a:prstGeom prst="rect">
                <a:avLst/>
              </a:prstGeom>
              <a:blipFill dpi="0" rotWithShape="1">
                <a:blip r:embed="rId9" cstate="print">
                  <a:alphaModFix amt="0"/>
                  <a:duotone>
                    <a:prstClr val="black"/>
                    <a:schemeClr val="accent1">
                      <a:tint val="45000"/>
                      <a:satMod val="400000"/>
                    </a:schemeClr>
                  </a:duotone>
                </a:blip>
                <a:srcRect/>
                <a:stretch>
                  <a:fillRect/>
                </a:stretch>
              </a:blipFill>
              <a:ln w="55000" cap="flat" cmpd="thickThin" algn="ctr">
                <a:noFill/>
                <a:prstDash val="solid"/>
                <a:headEnd type="none" w="med" len="med"/>
                <a:tailEnd type="none" w="med" len="med"/>
              </a:ln>
              <a:effectLst/>
            </p:spPr>
          </p:pic>
          <p:sp>
            <p:nvSpPr>
              <p:cNvPr id="47" name="Rectangle 46"/>
              <p:cNvSpPr/>
              <p:nvPr/>
            </p:nvSpPr>
            <p:spPr>
              <a:xfrm flipV="1">
                <a:off x="0" y="4419600"/>
                <a:ext cx="9144000" cy="2438400"/>
              </a:xfrm>
              <a:prstGeom prst="rect">
                <a:avLst/>
              </a:prstGeom>
              <a:gradFill flip="none" rotWithShape="1">
                <a:gsLst>
                  <a:gs pos="0">
                    <a:schemeClr val="bg1">
                      <a:alpha val="0"/>
                    </a:schemeClr>
                  </a:gs>
                  <a:gs pos="100000">
                    <a:schemeClr val="bg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8" name="Straight Arrow Connector 47"/>
              <p:cNvCxnSpPr/>
              <p:nvPr/>
            </p:nvCxnSpPr>
            <p:spPr>
              <a:xfrm>
                <a:off x="3724656" y="5499577"/>
                <a:ext cx="365760" cy="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49" name="Rounded Rectangle 48"/>
              <p:cNvSpPr/>
              <p:nvPr/>
            </p:nvSpPr>
            <p:spPr>
              <a:xfrm>
                <a:off x="5575946" y="6492240"/>
                <a:ext cx="172340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Instances</a:t>
                </a:r>
              </a:p>
            </p:txBody>
          </p:sp>
          <p:sp>
            <p:nvSpPr>
              <p:cNvPr id="50" name="Rounded Rectangle 49"/>
              <p:cNvSpPr/>
              <p:nvPr/>
            </p:nvSpPr>
            <p:spPr>
              <a:xfrm>
                <a:off x="2423132" y="5794819"/>
                <a:ext cx="1140075" cy="19342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Proxies</a:t>
                </a:r>
              </a:p>
            </p:txBody>
          </p:sp>
          <p:grpSp>
            <p:nvGrpSpPr>
              <p:cNvPr id="51" name="Group 50"/>
              <p:cNvGrpSpPr/>
              <p:nvPr/>
            </p:nvGrpSpPr>
            <p:grpSpPr>
              <a:xfrm>
                <a:off x="2286000" y="5321344"/>
                <a:ext cx="1414339" cy="421088"/>
                <a:chOff x="3043335" y="5321344"/>
                <a:chExt cx="1414339" cy="421088"/>
              </a:xfrm>
            </p:grpSpPr>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321344"/>
                  <a:ext cx="1414339" cy="210163"/>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532269"/>
                  <a:ext cx="1414339" cy="210163"/>
                </a:xfrm>
                <a:prstGeom prst="rect">
                  <a:avLst/>
                </a:prstGeom>
              </p:spPr>
            </p:pic>
          </p:grpSp>
          <p:cxnSp>
            <p:nvCxnSpPr>
              <p:cNvPr id="52" name="Straight Arrow Connector 51"/>
              <p:cNvCxnSpPr/>
              <p:nvPr/>
            </p:nvCxnSpPr>
            <p:spPr>
              <a:xfrm>
                <a:off x="2981100" y="4069080"/>
                <a:ext cx="0" cy="118872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nvGrpSpPr>
              <p:cNvPr id="53" name="Group 52"/>
              <p:cNvGrpSpPr/>
              <p:nvPr/>
            </p:nvGrpSpPr>
            <p:grpSpPr>
              <a:xfrm>
                <a:off x="4148873" y="4648200"/>
                <a:ext cx="4577551" cy="1852041"/>
                <a:chOff x="4148873" y="4648200"/>
                <a:chExt cx="4577551" cy="1852041"/>
              </a:xfrm>
            </p:grpSpPr>
            <p:grpSp>
              <p:nvGrpSpPr>
                <p:cNvPr id="54" name="Group 53"/>
                <p:cNvGrpSpPr/>
                <p:nvPr/>
              </p:nvGrpSpPr>
              <p:grpSpPr>
                <a:xfrm>
                  <a:off x="4148873" y="4648200"/>
                  <a:ext cx="1519570" cy="1852041"/>
                  <a:chOff x="5152374" y="4648200"/>
                  <a:chExt cx="1750310" cy="1852041"/>
                </a:xfrm>
              </p:grpSpPr>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2374" y="5843587"/>
                    <a:ext cx="1736061" cy="352425"/>
                  </a:xfrm>
                  <a:prstGeom prst="rect">
                    <a:avLst/>
                  </a:prstGeom>
                </p:spPr>
              </p:pic>
              <p:pic>
                <p:nvPicPr>
                  <p:cNvPr id="70" name="Picture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5562600"/>
                    <a:ext cx="1736060" cy="352425"/>
                  </a:xfrm>
                  <a:prstGeom prst="rect">
                    <a:avLst/>
                  </a:prstGeom>
                </p:spPr>
              </p:pic>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7" y="6147816"/>
                    <a:ext cx="1736061" cy="352425"/>
                  </a:xfrm>
                  <a:prstGeom prst="rect">
                    <a:avLst/>
                  </a:prstGeom>
                </p:spPr>
              </p:pic>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4929187"/>
                    <a:ext cx="1736059" cy="352425"/>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4648200"/>
                    <a:ext cx="1736061" cy="352425"/>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5233416"/>
                    <a:ext cx="1736061" cy="352425"/>
                  </a:xfrm>
                  <a:prstGeom prst="rect">
                    <a:avLst/>
                  </a:prstGeom>
                </p:spPr>
              </p:pic>
            </p:grpSp>
            <p:grpSp>
              <p:nvGrpSpPr>
                <p:cNvPr id="55" name="Group 54"/>
                <p:cNvGrpSpPr/>
                <p:nvPr/>
              </p:nvGrpSpPr>
              <p:grpSpPr>
                <a:xfrm>
                  <a:off x="5677950" y="4648200"/>
                  <a:ext cx="1507202" cy="1852041"/>
                  <a:chOff x="6844594" y="4648200"/>
                  <a:chExt cx="1736064" cy="1852041"/>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5843587"/>
                    <a:ext cx="1736060" cy="352425"/>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5562600"/>
                    <a:ext cx="1736060" cy="352425"/>
                  </a:xfrm>
                  <a:prstGeom prst="rect">
                    <a:avLst/>
                  </a:prstGeom>
                </p:spPr>
              </p:pic>
              <p:pic>
                <p:nvPicPr>
                  <p:cNvPr id="65" name="Picture 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6147816"/>
                    <a:ext cx="1736058" cy="352425"/>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4929187"/>
                    <a:ext cx="1736061" cy="352425"/>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4" y="4648200"/>
                    <a:ext cx="1736062" cy="352425"/>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6" y="5233416"/>
                    <a:ext cx="1736058" cy="352425"/>
                  </a:xfrm>
                  <a:prstGeom prst="rect">
                    <a:avLst/>
                  </a:prstGeom>
                </p:spPr>
              </p:pic>
            </p:grpSp>
            <p:grpSp>
              <p:nvGrpSpPr>
                <p:cNvPr id="56" name="Group 55"/>
                <p:cNvGrpSpPr/>
                <p:nvPr/>
              </p:nvGrpSpPr>
              <p:grpSpPr>
                <a:xfrm>
                  <a:off x="7194661" y="4648200"/>
                  <a:ext cx="1531763" cy="1852041"/>
                  <a:chOff x="7194661" y="4648200"/>
                  <a:chExt cx="1531763" cy="1852041"/>
                </a:xfrm>
              </p:grpSpPr>
              <p:pic>
                <p:nvPicPr>
                  <p:cNvPr id="57"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4661" y="5843587"/>
                    <a:ext cx="1507198" cy="352425"/>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5562600"/>
                    <a:ext cx="1507198" cy="352425"/>
                  </a:xfrm>
                  <a:prstGeom prst="rect">
                    <a:avLst/>
                  </a:prstGeom>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0848" y="6147816"/>
                    <a:ext cx="1507198" cy="352425"/>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4929187"/>
                    <a:ext cx="1507198" cy="352425"/>
                  </a:xfrm>
                  <a:prstGeom prst="rect">
                    <a:avLst/>
                  </a:prstGeom>
                </p:spPr>
              </p:pic>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4648200"/>
                    <a:ext cx="1507198" cy="352425"/>
                  </a:xfrm>
                  <a:prstGeom prst="rect">
                    <a:avLst/>
                  </a:prstGeom>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5233416"/>
                    <a:ext cx="1507198" cy="352425"/>
                  </a:xfrm>
                  <a:prstGeom prst="rect">
                    <a:avLst/>
                  </a:prstGeom>
                </p:spPr>
              </p:pic>
            </p:grpSp>
          </p:grpSp>
        </p:grpSp>
      </p:grpSp>
      <p:grpSp>
        <p:nvGrpSpPr>
          <p:cNvPr id="77" name="Group 76"/>
          <p:cNvGrpSpPr/>
          <p:nvPr/>
        </p:nvGrpSpPr>
        <p:grpSpPr>
          <a:xfrm>
            <a:off x="206175" y="5351051"/>
            <a:ext cx="2437297" cy="1184399"/>
            <a:chOff x="151881" y="5573569"/>
            <a:chExt cx="1943127" cy="742355"/>
          </a:xfrm>
        </p:grpSpPr>
        <p:pic>
          <p:nvPicPr>
            <p:cNvPr id="78" name="Picture 77" descr="WinAzure_h_rgb_r.png"/>
            <p:cNvPicPr>
              <a:picLocks noChangeAspect="1"/>
            </p:cNvPicPr>
            <p:nvPr/>
          </p:nvPicPr>
          <p:blipFill rotWithShape="1">
            <a:blip r:embed="rId11" cstate="print"/>
            <a:srcRect l="-321" t="-1741" r="31000" b="1741"/>
            <a:stretch/>
          </p:blipFill>
          <p:spPr>
            <a:xfrm>
              <a:off x="151881" y="5573569"/>
              <a:ext cx="1943127" cy="431386"/>
            </a:xfrm>
            <a:prstGeom prst="rect">
              <a:avLst/>
            </a:prstGeom>
            <a:noFill/>
            <a:ln>
              <a:noFill/>
            </a:ln>
            <a:effectLst>
              <a:outerShdw blurRad="25400" dist="25400" dir="2700000">
                <a:srgbClr val="000000">
                  <a:alpha val="43000"/>
                </a:srgbClr>
              </a:outerShdw>
            </a:effectLst>
          </p:spPr>
        </p:pic>
        <p:pic>
          <p:nvPicPr>
            <p:cNvPr id="79" name="Picture 78" descr="WinAzure_h_rgb_r.png"/>
            <p:cNvPicPr>
              <a:picLocks noChangeAspect="1"/>
            </p:cNvPicPr>
            <p:nvPr/>
          </p:nvPicPr>
          <p:blipFill rotWithShape="1">
            <a:blip r:embed="rId11" cstate="print"/>
            <a:srcRect l="69000"/>
            <a:stretch/>
          </p:blipFill>
          <p:spPr>
            <a:xfrm>
              <a:off x="796411" y="5884537"/>
              <a:ext cx="868951" cy="431387"/>
            </a:xfrm>
            <a:prstGeom prst="rect">
              <a:avLst/>
            </a:prstGeom>
            <a:noFill/>
            <a:ln>
              <a:noFill/>
            </a:ln>
            <a:effectLst>
              <a:outerShdw blurRad="25400" dist="25400" dir="2700000">
                <a:srgbClr val="000000">
                  <a:alpha val="43000"/>
                </a:srgbClr>
              </a:outerShdw>
            </a:effectLst>
          </p:spPr>
        </p:pic>
      </p:grpSp>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1022" y="1476800"/>
            <a:ext cx="2970595" cy="352001"/>
          </a:xfrm>
          <a:prstGeom prst="rect">
            <a:avLst/>
          </a:prstGeom>
        </p:spPr>
      </p:pic>
      <p:grpSp>
        <p:nvGrpSpPr>
          <p:cNvPr id="81" name="Group 54"/>
          <p:cNvGrpSpPr/>
          <p:nvPr/>
        </p:nvGrpSpPr>
        <p:grpSpPr>
          <a:xfrm>
            <a:off x="10006076" y="2262146"/>
            <a:ext cx="2060576" cy="722886"/>
            <a:chOff x="2209800" y="3828779"/>
            <a:chExt cx="2286000" cy="720062"/>
          </a:xfrm>
          <a:solidFill>
            <a:schemeClr val="bg1">
              <a:lumMod val="65000"/>
            </a:schemeClr>
          </a:solidFill>
        </p:grpSpPr>
        <p:pic>
          <p:nvPicPr>
            <p:cNvPr id="82" name="Picture 15" descr="http://www.response-it.co.uk/blog/wp-content/uploads/2010/02/banner-r2_2-7442041.jpg"/>
            <p:cNvPicPr>
              <a:picLocks noChangeAspect="1" noChangeArrowheads="1"/>
            </p:cNvPicPr>
            <p:nvPr/>
          </p:nvPicPr>
          <p:blipFill>
            <a:blip r:embed="rId13" cstate="print"/>
            <a:srcRect/>
            <a:stretch>
              <a:fillRect/>
            </a:stretch>
          </p:blipFill>
          <p:spPr bwMode="auto">
            <a:xfrm>
              <a:off x="2209800" y="3874620"/>
              <a:ext cx="2286000" cy="674221"/>
            </a:xfrm>
            <a:prstGeom prst="rect">
              <a:avLst/>
            </a:prstGeom>
            <a:grpFill/>
          </p:spPr>
        </p:pic>
        <p:sp>
          <p:nvSpPr>
            <p:cNvPr id="83" name="TextBox 82"/>
            <p:cNvSpPr txBox="1"/>
            <p:nvPr/>
          </p:nvSpPr>
          <p:spPr>
            <a:xfrm>
              <a:off x="3276601" y="3828779"/>
              <a:ext cx="1143001" cy="459755"/>
            </a:xfrm>
            <a:prstGeom prst="rect">
              <a:avLst/>
            </a:prstGeom>
            <a:noFill/>
          </p:spPr>
          <p:txBody>
            <a:bodyPr wrap="square" rtlCol="0">
              <a:spAutoFit/>
            </a:bodyPr>
            <a:lstStyle/>
            <a:p>
              <a:pPr algn="ctr"/>
              <a:r>
                <a:rPr lang="en-US" sz="1200" b="1" dirty="0">
                  <a:solidFill>
                    <a:srgbClr val="3F3F3F">
                      <a:lumMod val="10000"/>
                    </a:srgbClr>
                  </a:solidFill>
                  <a:latin typeface="Segoe  "/>
                </a:rPr>
                <a:t>HPC Edition</a:t>
              </a:r>
            </a:p>
          </p:txBody>
        </p:sp>
      </p:grpSp>
    </p:spTree>
    <p:extLst>
      <p:ext uri="{BB962C8B-B14F-4D97-AF65-F5344CB8AC3E}">
        <p14:creationId xmlns:p14="http://schemas.microsoft.com/office/powerpoint/2010/main" val="204607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476" y="228601"/>
            <a:ext cx="11676733" cy="1329595"/>
          </a:xfrm>
          <a:custGeom>
            <a:avLst/>
            <a:gdLst>
              <a:gd name="connsiteX0" fmla="*/ 0 w 8229600"/>
              <a:gd name="connsiteY0" fmla="*/ 0 h 1143000"/>
              <a:gd name="connsiteX1" fmla="*/ 8229600 w 8229600"/>
              <a:gd name="connsiteY1" fmla="*/ 0 h 1143000"/>
              <a:gd name="connsiteX2" fmla="*/ 8229600 w 8229600"/>
              <a:gd name="connsiteY2" fmla="*/ 1143000 h 1143000"/>
              <a:gd name="connsiteX3" fmla="*/ 0 w 8229600"/>
              <a:gd name="connsiteY3" fmla="*/ 1143000 h 1143000"/>
              <a:gd name="connsiteX4" fmla="*/ 0 w 8229600"/>
              <a:gd name="connsiteY4" fmla="*/ 0 h 1143000"/>
              <a:gd name="connsiteX0" fmla="*/ 0 w 8229600"/>
              <a:gd name="connsiteY0" fmla="*/ 0 h 1155700"/>
              <a:gd name="connsiteX1" fmla="*/ 8229600 w 8229600"/>
              <a:gd name="connsiteY1" fmla="*/ 0 h 1155700"/>
              <a:gd name="connsiteX2" fmla="*/ 7277100 w 8229600"/>
              <a:gd name="connsiteY2" fmla="*/ 1155700 h 1155700"/>
              <a:gd name="connsiteX3" fmla="*/ 0 w 8229600"/>
              <a:gd name="connsiteY3" fmla="*/ 1143000 h 1155700"/>
              <a:gd name="connsiteX4" fmla="*/ 0 w 8229600"/>
              <a:gd name="connsiteY4" fmla="*/ 0 h 1155700"/>
              <a:gd name="connsiteX0" fmla="*/ 0 w 7797800"/>
              <a:gd name="connsiteY0" fmla="*/ 0 h 1155700"/>
              <a:gd name="connsiteX1" fmla="*/ 7797800 w 7797800"/>
              <a:gd name="connsiteY1" fmla="*/ 38100 h 1155700"/>
              <a:gd name="connsiteX2" fmla="*/ 7277100 w 7797800"/>
              <a:gd name="connsiteY2" fmla="*/ 1155700 h 1155700"/>
              <a:gd name="connsiteX3" fmla="*/ 0 w 7797800"/>
              <a:gd name="connsiteY3" fmla="*/ 1143000 h 1155700"/>
              <a:gd name="connsiteX4" fmla="*/ 0 w 7797800"/>
              <a:gd name="connsiteY4" fmla="*/ 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800" h="1155700">
                <a:moveTo>
                  <a:pt x="0" y="0"/>
                </a:moveTo>
                <a:lnTo>
                  <a:pt x="7797800" y="38100"/>
                </a:lnTo>
                <a:lnTo>
                  <a:pt x="7277100" y="1155700"/>
                </a:lnTo>
                <a:lnTo>
                  <a:pt x="0" y="1143000"/>
                </a:lnTo>
                <a:lnTo>
                  <a:pt x="0" y="0"/>
                </a:lnTo>
                <a:close/>
              </a:path>
            </a:pathLst>
          </a:custGeom>
        </p:spPr>
        <p:txBody>
          <a:bodyPr vert="horz" lIns="91419" tIns="45709" rIns="91419" bIns="45709"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4399" dirty="0">
              <a:solidFill>
                <a:srgbClr val="000000"/>
              </a:solidFill>
            </a:endParaRPr>
          </a:p>
        </p:txBody>
      </p:sp>
      <p:sp>
        <p:nvSpPr>
          <p:cNvPr id="8" name="Title 7"/>
          <p:cNvSpPr>
            <a:spLocks noGrp="1"/>
          </p:cNvSpPr>
          <p:nvPr>
            <p:ph type="title"/>
          </p:nvPr>
        </p:nvSpPr>
        <p:spPr>
          <a:xfrm>
            <a:off x="522716" y="228601"/>
            <a:ext cx="11144982" cy="1135433"/>
          </a:xfrm>
        </p:spPr>
        <p:txBody>
          <a:bodyPr/>
          <a:lstStyle/>
          <a:p>
            <a:r>
              <a:rPr lang="en-GB" dirty="0"/>
              <a:t>Examples of Azure HPC Workloads</a:t>
            </a:r>
            <a:br>
              <a:rPr lang="en-GB" dirty="0"/>
            </a:br>
            <a:endParaRPr lang="en-GB"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4299" y="1772529"/>
            <a:ext cx="3867017" cy="3867017"/>
          </a:xfrm>
          <a:prstGeom prst="rect">
            <a:avLst/>
          </a:prstGeom>
        </p:spPr>
      </p:pic>
      <p:sp>
        <p:nvSpPr>
          <p:cNvPr id="11" name="Rectangle 10"/>
          <p:cNvSpPr/>
          <p:nvPr/>
        </p:nvSpPr>
        <p:spPr bwMode="auto">
          <a:xfrm>
            <a:off x="8129994" y="1771276"/>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Media</a:t>
            </a:r>
          </a:p>
        </p:txBody>
      </p:sp>
      <p:sp>
        <p:nvSpPr>
          <p:cNvPr id="14" name="Rectangle 13"/>
          <p:cNvSpPr/>
          <p:nvPr/>
        </p:nvSpPr>
        <p:spPr bwMode="auto">
          <a:xfrm>
            <a:off x="8129994" y="3757407"/>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Engineering</a:t>
            </a:r>
          </a:p>
        </p:txBody>
      </p:sp>
      <p:sp>
        <p:nvSpPr>
          <p:cNvPr id="15" name="Rectangle 14"/>
          <p:cNvSpPr/>
          <p:nvPr/>
        </p:nvSpPr>
        <p:spPr bwMode="auto">
          <a:xfrm>
            <a:off x="6149297" y="1771276"/>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6" name="Rectangle 15"/>
          <p:cNvSpPr/>
          <p:nvPr/>
        </p:nvSpPr>
        <p:spPr bwMode="auto">
          <a:xfrm>
            <a:off x="6149297" y="3757408"/>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Life Sciences</a:t>
            </a:r>
          </a:p>
        </p:txBody>
      </p:sp>
      <p:sp>
        <p:nvSpPr>
          <p:cNvPr id="17" name="Rectangle 16"/>
          <p:cNvSpPr/>
          <p:nvPr/>
        </p:nvSpPr>
        <p:spPr bwMode="auto">
          <a:xfrm>
            <a:off x="2184299" y="4875205"/>
            <a:ext cx="3867017" cy="764341"/>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HPC Workloads by Sector</a:t>
            </a:r>
          </a:p>
        </p:txBody>
      </p:sp>
      <p:sp>
        <p:nvSpPr>
          <p:cNvPr id="18" name="TextBox 17"/>
          <p:cNvSpPr txBox="1"/>
          <p:nvPr/>
        </p:nvSpPr>
        <p:spPr>
          <a:xfrm>
            <a:off x="6783766" y="1917182"/>
            <a:ext cx="609000" cy="1353904"/>
          </a:xfrm>
          <a:prstGeom prst="rect">
            <a:avLst/>
          </a:prstGeom>
          <a:noFill/>
        </p:spPr>
        <p:txBody>
          <a:bodyPr wrap="none" lIns="0" tIns="0" rIns="0" bIns="0" rtlCol="0">
            <a:spAutoFit/>
          </a:bodyPr>
          <a:lstStyle/>
          <a:p>
            <a:r>
              <a:rPr lang="en-GB" sz="8798" dirty="0">
                <a:solidFill>
                  <a:srgbClr val="FFFFFF"/>
                </a:solidFill>
                <a:ea typeface="Segoe UI" pitchFamily="34" charset="0"/>
                <a:cs typeface="Segoe UI" pitchFamily="34" charset="0"/>
              </a:rPr>
              <a:t>$</a:t>
            </a:r>
          </a:p>
        </p:txBody>
      </p:sp>
      <p:sp>
        <p:nvSpPr>
          <p:cNvPr id="20" name="Rectangle 19"/>
          <p:cNvSpPr/>
          <p:nvPr/>
        </p:nvSpPr>
        <p:spPr bwMode="auto">
          <a:xfrm>
            <a:off x="8543705" y="2205147"/>
            <a:ext cx="863896" cy="863896"/>
          </a:xfrm>
          <a:prstGeom prst="rect">
            <a:avLst/>
          </a:prstGeom>
          <a:solidFill>
            <a:schemeClr val="accent6"/>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8543705" y="2493113"/>
            <a:ext cx="8638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058305" y="2565104"/>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58305" y="2693218"/>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058305" y="2781078"/>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058305" y="2925061"/>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8687688" y="2540854"/>
            <a:ext cx="287965" cy="38420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p:nvPr/>
        </p:nvGrpSpPr>
        <p:grpSpPr>
          <a:xfrm>
            <a:off x="6822967" y="3973918"/>
            <a:ext cx="532139" cy="1121671"/>
            <a:chOff x="6820754" y="3933850"/>
            <a:chExt cx="532262" cy="1121931"/>
          </a:xfrm>
        </p:grpSpPr>
        <p:grpSp>
          <p:nvGrpSpPr>
            <p:cNvPr id="37" name="Group 36"/>
            <p:cNvGrpSpPr/>
            <p:nvPr/>
          </p:nvGrpSpPr>
          <p:grpSpPr>
            <a:xfrm>
              <a:off x="6820754" y="3933850"/>
              <a:ext cx="532262" cy="1121931"/>
              <a:chOff x="6720058" y="3743289"/>
              <a:chExt cx="532800" cy="1456508"/>
            </a:xfrm>
          </p:grpSpPr>
          <p:sp>
            <p:nvSpPr>
              <p:cNvPr id="36" name="Freeform 35"/>
              <p:cNvSpPr/>
              <p:nvPr/>
            </p:nvSpPr>
            <p:spPr bwMode="auto">
              <a:xfrm>
                <a:off x="6720058" y="3766782"/>
                <a:ext cx="532262"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sp>
            <p:nvSpPr>
              <p:cNvPr id="38" name="Freeform 37"/>
              <p:cNvSpPr/>
              <p:nvPr/>
            </p:nvSpPr>
            <p:spPr bwMode="auto">
              <a:xfrm flipH="1">
                <a:off x="6720058" y="3743289"/>
                <a:ext cx="532800"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grpSp>
        <p:cxnSp>
          <p:nvCxnSpPr>
            <p:cNvPr id="40" name="Straight Connector 39"/>
            <p:cNvCxnSpPr/>
            <p:nvPr/>
          </p:nvCxnSpPr>
          <p:spPr>
            <a:xfrm>
              <a:off x="6885707"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57715" y="4149874"/>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57715" y="422188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57715" y="429389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7715" y="436589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7715" y="458192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57715" y="465393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957715" y="472593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957715" y="4797946"/>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957715"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0"/>
            </p:cNvCxnSpPr>
            <p:nvPr/>
          </p:nvCxnSpPr>
          <p:spPr>
            <a:xfrm>
              <a:off x="6820754" y="3951946"/>
              <a:ext cx="424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8636863" y="2277139"/>
            <a:ext cx="698747" cy="138467"/>
          </a:xfrm>
          <a:prstGeom prst="rect">
            <a:avLst/>
          </a:prstGeom>
          <a:noFill/>
        </p:spPr>
        <p:txBody>
          <a:bodyPr wrap="none" lIns="0" tIns="0" rIns="0" bIns="0" rtlCol="0">
            <a:spAutoFit/>
          </a:bodyPr>
          <a:lstStyle/>
          <a:p>
            <a:r>
              <a:rPr lang="en-GB" sz="900" dirty="0">
                <a:solidFill>
                  <a:srgbClr val="FFFFFF"/>
                </a:solidFill>
                <a:latin typeface="Algerian" pitchFamily="82" charset="0"/>
              </a:rPr>
              <a:t>Pasta News</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732" y="4004931"/>
            <a:ext cx="1403890" cy="101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896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custDataLst>
              <p:tags r:id="rId1"/>
            </p:custDataLst>
          </p:nvPr>
        </p:nvSpPr>
        <p:spPr>
          <a:xfrm>
            <a:off x="522784" y="228547"/>
            <a:ext cx="11146433" cy="1065942"/>
          </a:xfrm>
        </p:spPr>
        <p:txBody>
          <a:bodyPr/>
          <a:lstStyle/>
          <a:p>
            <a:r>
              <a:rPr lang="en-US" dirty="0"/>
              <a:t>Embarrassingly Parallel Apps</a:t>
            </a:r>
            <a:br>
              <a:rPr lang="en-US" dirty="0"/>
            </a:br>
            <a:r>
              <a:rPr lang="en-US" sz="3599" dirty="0">
                <a:solidFill>
                  <a:schemeClr val="accent4"/>
                </a:solidFill>
              </a:rPr>
              <a:t>An illustration</a:t>
            </a:r>
          </a:p>
        </p:txBody>
      </p:sp>
      <p:sp>
        <p:nvSpPr>
          <p:cNvPr id="34" name="Right Arrow 33"/>
          <p:cNvSpPr/>
          <p:nvPr>
            <p:custDataLst>
              <p:tags r:id="rId2"/>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35" name="Right Arrow 34"/>
          <p:cNvSpPr/>
          <p:nvPr>
            <p:custDataLst>
              <p:tags r:id="rId3"/>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3. Get results</a:t>
            </a:r>
          </a:p>
        </p:txBody>
      </p:sp>
      <p:sp>
        <p:nvSpPr>
          <p:cNvPr id="36" name="Left-Right Arrow 35"/>
          <p:cNvSpPr/>
          <p:nvPr>
            <p:custDataLst>
              <p:tags r:id="rId4"/>
            </p:custDataLst>
          </p:nvPr>
        </p:nvSpPr>
        <p:spPr bwMode="auto">
          <a:xfrm flipH="1">
            <a:off x="2158230" y="3660562"/>
            <a:ext cx="3016822" cy="548513"/>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(Optionally) Interact with application</a:t>
            </a:r>
          </a:p>
        </p:txBody>
      </p:sp>
      <p:grpSp>
        <p:nvGrpSpPr>
          <p:cNvPr id="37" name="Group 36"/>
          <p:cNvGrpSpPr/>
          <p:nvPr/>
        </p:nvGrpSpPr>
        <p:grpSpPr>
          <a:xfrm>
            <a:off x="5333315" y="1695057"/>
            <a:ext cx="5591704" cy="4479523"/>
            <a:chOff x="5330758" y="1695450"/>
            <a:chExt cx="5592998" cy="4480560"/>
          </a:xfrm>
        </p:grpSpPr>
        <p:sp>
          <p:nvSpPr>
            <p:cNvPr id="38" name="Rectangle 37"/>
            <p:cNvSpPr/>
            <p:nvPr>
              <p:custDataLst>
                <p:tags r:id="rId7"/>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39" name="Group 38"/>
            <p:cNvGrpSpPr/>
            <p:nvPr/>
          </p:nvGrpSpPr>
          <p:grpSpPr>
            <a:xfrm>
              <a:off x="5526081" y="2295216"/>
              <a:ext cx="5202353" cy="3697914"/>
              <a:chOff x="6328612" y="2295216"/>
              <a:chExt cx="5202353" cy="3697914"/>
            </a:xfrm>
          </p:grpSpPr>
          <p:sp>
            <p:nvSpPr>
              <p:cNvPr id="40" name="Rectangle 39"/>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1" name="Rectangle 40"/>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2" name="Rectangle 41"/>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3" name="Rectangle 42"/>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4" name="Rectangle 43"/>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5" name="Rectangle 44"/>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6" name="Rectangle 45"/>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7" name="Rectangle 46"/>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8" name="Rectangle 47"/>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9" name="Rectangle 48"/>
              <p:cNvSpPr/>
              <p:nvPr>
                <p:custDataLst>
                  <p:tags r:id="rId8"/>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0" name="Rectangle 49"/>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1" name="Rectangle 50"/>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2" name="Rectangle 51"/>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3" name="Rectangle 52"/>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4" name="Rectangle 53"/>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5" name="Rectangle 54"/>
              <p:cNvSpPr/>
              <p:nvPr>
                <p:custDataLst>
                  <p:tags r:id="rId9"/>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6" name="Rectangle 55"/>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7" name="Rectangle 56"/>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grpSp>
        <p:nvGrpSpPr>
          <p:cNvPr id="58" name="Group 57"/>
          <p:cNvGrpSpPr/>
          <p:nvPr/>
        </p:nvGrpSpPr>
        <p:grpSpPr>
          <a:xfrm>
            <a:off x="521197" y="3020630"/>
            <a:ext cx="1462701" cy="1828377"/>
            <a:chOff x="580977" y="3021330"/>
            <a:chExt cx="1463040" cy="1828800"/>
          </a:xfrm>
        </p:grpSpPr>
        <p:sp>
          <p:nvSpPr>
            <p:cNvPr id="59" name="Rectangle 58"/>
            <p:cNvSpPr/>
            <p:nvPr>
              <p:custDataLst>
                <p:tags r:id="rId5"/>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60" name="Picture 6" descr="\\MAGNUM\Projects\Microsoft\Cloud Power FY12\Design\ICONS_PNG\Flexible_Workspace.png"/>
            <p:cNvPicPr>
              <a:picLocks noChangeAspect="1" noChangeArrowheads="1"/>
            </p:cNvPicPr>
            <p:nvPr>
              <p:custDataLst>
                <p:tags r:id="rId6"/>
              </p:custDataLst>
            </p:nvPr>
          </p:nvPicPr>
          <p:blipFill rotWithShape="1">
            <a:blip r:embed="rId11"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61"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72855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3315" y="1695057"/>
            <a:ext cx="5591704" cy="4479523"/>
            <a:chOff x="5330758" y="1695450"/>
            <a:chExt cx="5592998" cy="4480560"/>
          </a:xfrm>
        </p:grpSpPr>
        <p:sp>
          <p:nvSpPr>
            <p:cNvPr id="5" name="Rectangle 4"/>
            <p:cNvSpPr/>
            <p:nvPr>
              <p:custDataLst>
                <p:tags r:id="rId24"/>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6" name="Group 5"/>
            <p:cNvGrpSpPr/>
            <p:nvPr/>
          </p:nvGrpSpPr>
          <p:grpSpPr>
            <a:xfrm>
              <a:off x="5526081" y="2295216"/>
              <a:ext cx="5202353" cy="3697914"/>
              <a:chOff x="6328612" y="2295216"/>
              <a:chExt cx="5202353" cy="3697914"/>
            </a:xfrm>
          </p:grpSpPr>
          <p:sp>
            <p:nvSpPr>
              <p:cNvPr id="7" name="Rectangle 6"/>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8" name="Rectangle 7"/>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9" name="Rectangle 8"/>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0" name="Rectangle 9"/>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1" name="Rectangle 10"/>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3" name="Rectangle 12"/>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5" name="Rectangle 14"/>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custDataLst>
                  <p:tags r:id="rId2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7" name="Rectangle 16"/>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0" name="Rectangle 19"/>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1" name="Rectangle 20"/>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2" name="Rectangle 21"/>
              <p:cNvSpPr/>
              <p:nvPr>
                <p:custDataLst>
                  <p:tags r:id="rId26"/>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3" name="Rectangle 22"/>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4" name="Rectangle 23"/>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sp>
        <p:nvSpPr>
          <p:cNvPr id="25" name="Title 1"/>
          <p:cNvSpPr>
            <a:spLocks noGrp="1"/>
          </p:cNvSpPr>
          <p:nvPr>
            <p:ph type="title"/>
            <p:custDataLst>
              <p:tags r:id="rId1"/>
            </p:custDataLst>
          </p:nvPr>
        </p:nvSpPr>
        <p:spPr>
          <a:xfrm>
            <a:off x="522784" y="228547"/>
            <a:ext cx="11146433" cy="1065942"/>
          </a:xfrm>
        </p:spPr>
        <p:txBody>
          <a:bodyPr/>
          <a:lstStyle/>
          <a:p>
            <a:r>
              <a:rPr lang="en-US" dirty="0"/>
              <a:t>Tightly Coupled App (MPI)</a:t>
            </a:r>
            <a:br>
              <a:rPr lang="en-US" dirty="0"/>
            </a:br>
            <a:r>
              <a:rPr lang="en-US" sz="3599" dirty="0">
                <a:solidFill>
                  <a:schemeClr val="accent4"/>
                </a:solidFill>
              </a:rPr>
              <a:t>An illustration</a:t>
            </a:r>
          </a:p>
        </p:txBody>
      </p:sp>
      <p:grpSp>
        <p:nvGrpSpPr>
          <p:cNvPr id="26" name="Group 25"/>
          <p:cNvGrpSpPr/>
          <p:nvPr/>
        </p:nvGrpSpPr>
        <p:grpSpPr>
          <a:xfrm>
            <a:off x="521197" y="3020630"/>
            <a:ext cx="1462701" cy="1828377"/>
            <a:chOff x="580977" y="3021330"/>
            <a:chExt cx="1463040" cy="1828800"/>
          </a:xfrm>
        </p:grpSpPr>
        <p:sp>
          <p:nvSpPr>
            <p:cNvPr id="27" name="Rectangle 26"/>
            <p:cNvSpPr/>
            <p:nvPr>
              <p:custDataLst>
                <p:tags r:id="rId22"/>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28" name="Picture 6" descr="\\MAGNUM\Projects\Microsoft\Cloud Power FY12\Design\ICONS_PNG\Flexible_Workspace.png"/>
            <p:cNvPicPr>
              <a:picLocks noChangeAspect="1" noChangeArrowheads="1"/>
            </p:cNvPicPr>
            <p:nvPr>
              <p:custDataLst>
                <p:tags r:id="rId23"/>
              </p:custDataLst>
            </p:nvPr>
          </p:nvPicPr>
          <p:blipFill rotWithShape="1">
            <a:blip r:embed="rId28"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29"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cxnSp>
        <p:nvCxnSpPr>
          <p:cNvPr id="30" name="Straight Arrow Connector 29"/>
          <p:cNvCxnSpPr/>
          <p:nvPr>
            <p:custDataLst>
              <p:tags r:id="rId2"/>
            </p:custDataLst>
          </p:nvPr>
        </p:nvCxnSpPr>
        <p:spPr>
          <a:xfrm>
            <a:off x="7068916"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3"/>
            </p:custDataLst>
          </p:nvPr>
        </p:nvCxnSpPr>
        <p:spPr>
          <a:xfrm>
            <a:off x="8830400"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custDataLst>
              <p:tags r:id="rId4"/>
            </p:custDataLst>
          </p:nvPr>
        </p:nvCxnSpPr>
        <p:spPr>
          <a:xfrm>
            <a:off x="7068916"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custDataLst>
              <p:tags r:id="rId5"/>
            </p:custDataLst>
          </p:nvPr>
        </p:nvCxnSpPr>
        <p:spPr>
          <a:xfrm>
            <a:off x="8830400"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custDataLst>
              <p:tags r:id="rId6"/>
            </p:custDataLst>
          </p:nvPr>
        </p:nvCxnSpPr>
        <p:spPr>
          <a:xfrm>
            <a:off x="706891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custDataLst>
              <p:tags r:id="rId7"/>
            </p:custDataLst>
          </p:nvPr>
        </p:nvCxnSpPr>
        <p:spPr>
          <a:xfrm>
            <a:off x="8830400"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custDataLst>
              <p:tags r:id="rId8"/>
            </p:custDataLst>
          </p:nvPr>
        </p:nvCxnSpPr>
        <p:spPr>
          <a:xfrm>
            <a:off x="7068916"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custDataLst>
              <p:tags r:id="rId9"/>
            </p:custDataLst>
          </p:nvPr>
        </p:nvCxnSpPr>
        <p:spPr>
          <a:xfrm>
            <a:off x="8830400"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45878"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007595"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10"/>
            </p:custDataLst>
          </p:nvPr>
        </p:nvCxnSpPr>
        <p:spPr>
          <a:xfrm>
            <a:off x="7068916"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custDataLst>
              <p:tags r:id="rId11"/>
            </p:custDataLst>
          </p:nvPr>
        </p:nvCxnSpPr>
        <p:spPr>
          <a:xfrm>
            <a:off x="8830400"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45878" y="3074587"/>
            <a:ext cx="0" cy="1010693"/>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007595" y="3074586"/>
            <a:ext cx="0" cy="1015455"/>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12"/>
            </p:custDataLst>
          </p:nvPr>
        </p:nvCxnSpPr>
        <p:spPr>
          <a:xfrm flipH="1">
            <a:off x="722499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13"/>
            </p:custDataLst>
          </p:nvPr>
        </p:nvCxnSpPr>
        <p:spPr>
          <a:xfrm flipH="1">
            <a:off x="8986481"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14"/>
            </p:custDataLst>
          </p:nvPr>
        </p:nvCxnSpPr>
        <p:spPr>
          <a:xfrm>
            <a:off x="706891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15"/>
            </p:custDataLst>
          </p:nvPr>
        </p:nvCxnSpPr>
        <p:spPr>
          <a:xfrm>
            <a:off x="8830400"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16"/>
            </p:custDataLst>
          </p:nvPr>
        </p:nvCxnSpPr>
        <p:spPr>
          <a:xfrm flipH="1">
            <a:off x="722499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17"/>
            </p:custDataLst>
          </p:nvPr>
        </p:nvCxnSpPr>
        <p:spPr>
          <a:xfrm flipH="1">
            <a:off x="8986481"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18"/>
            </p:custDataLst>
          </p:nvPr>
        </p:nvCxnSpPr>
        <p:spPr>
          <a:xfrm flipH="1">
            <a:off x="7243496" y="4088511"/>
            <a:ext cx="1643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custDataLst>
              <p:tags r:id="rId19"/>
            </p:custDataLst>
          </p:nvPr>
        </p:nvCxnSpPr>
        <p:spPr>
          <a:xfrm flipH="1">
            <a:off x="9007595" y="4088511"/>
            <a:ext cx="161724"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ight Arrow 51"/>
          <p:cNvSpPr/>
          <p:nvPr>
            <p:custDataLst>
              <p:tags r:id="rId20"/>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3" name="Right Arrow 52"/>
          <p:cNvSpPr/>
          <p:nvPr>
            <p:custDataLst>
              <p:tags r:id="rId21"/>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
        <p:nvSpPr>
          <p:cNvPr id="2" name="TextBox 1"/>
          <p:cNvSpPr txBox="1"/>
          <p:nvPr/>
        </p:nvSpPr>
        <p:spPr>
          <a:xfrm>
            <a:off x="521197" y="6174580"/>
            <a:ext cx="4318746" cy="369332"/>
          </a:xfrm>
          <a:prstGeom prst="rect">
            <a:avLst/>
          </a:prstGeom>
          <a:noFill/>
        </p:spPr>
        <p:txBody>
          <a:bodyPr wrap="none" lIns="0" tIns="0" rIns="0" bIns="0" rtlCol="0">
            <a:spAutoFit/>
          </a:bodyPr>
          <a:lstStyle/>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MPI = Message Passing Interface </a:t>
            </a:r>
            <a:endPar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50922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custDataLst>
              <p:tags r:id="rId1"/>
            </p:custDataLst>
          </p:nvPr>
        </p:nvSpPr>
        <p:spPr>
          <a:xfrm>
            <a:off x="522784" y="228547"/>
            <a:ext cx="11146433" cy="1065942"/>
          </a:xfrm>
        </p:spPr>
        <p:txBody>
          <a:bodyPr/>
          <a:lstStyle/>
          <a:p>
            <a:r>
              <a:rPr lang="en-US" dirty="0" smtClean="0"/>
              <a:t>IO Intensive Applications</a:t>
            </a:r>
            <a:r>
              <a:rPr lang="en-US" dirty="0"/>
              <a:t/>
            </a:r>
            <a:br>
              <a:rPr lang="en-US" dirty="0"/>
            </a:br>
            <a:r>
              <a:rPr lang="en-US" sz="3599" dirty="0">
                <a:solidFill>
                  <a:schemeClr val="accent4"/>
                </a:solidFill>
              </a:rPr>
              <a:t>An illustration</a:t>
            </a:r>
          </a:p>
        </p:txBody>
      </p:sp>
      <p:grpSp>
        <p:nvGrpSpPr>
          <p:cNvPr id="5" name="Group 4"/>
          <p:cNvGrpSpPr/>
          <p:nvPr/>
        </p:nvGrpSpPr>
        <p:grpSpPr>
          <a:xfrm>
            <a:off x="521197" y="3020630"/>
            <a:ext cx="1462701" cy="1828377"/>
            <a:chOff x="580977" y="3021330"/>
            <a:chExt cx="1463040" cy="1828800"/>
          </a:xfrm>
        </p:grpSpPr>
        <p:sp>
          <p:nvSpPr>
            <p:cNvPr id="6" name="Rectangle 5"/>
            <p:cNvSpPr/>
            <p:nvPr>
              <p:custDataLst>
                <p:tags r:id="rId7"/>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7" name="Picture 6" descr="\\MAGNUM\Projects\Microsoft\Cloud Power FY12\Design\ICONS_PNG\Flexible_Workspace.png"/>
            <p:cNvPicPr>
              <a:picLocks noChangeAspect="1" noChangeArrowheads="1"/>
            </p:cNvPicPr>
            <p:nvPr>
              <p:custDataLst>
                <p:tags r:id="rId8"/>
              </p:custDataLst>
            </p:nvPr>
          </p:nvPicPr>
          <p:blipFill rotWithShape="1">
            <a:blip r:embed="rId10"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8"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
        <p:nvSpPr>
          <p:cNvPr id="9" name="Rectangle 8"/>
          <p:cNvSpPr/>
          <p:nvPr>
            <p:custDataLst>
              <p:tags r:id="rId2"/>
            </p:custDataLst>
          </p:nvPr>
        </p:nvSpPr>
        <p:spPr bwMode="auto">
          <a:xfrm>
            <a:off x="5333315" y="1695057"/>
            <a:ext cx="5591704" cy="4479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10" name="Group 9"/>
          <p:cNvGrpSpPr/>
          <p:nvPr/>
        </p:nvGrpSpPr>
        <p:grpSpPr>
          <a:xfrm>
            <a:off x="5528594" y="2294685"/>
            <a:ext cx="5201149" cy="3697058"/>
            <a:chOff x="6328612" y="2295216"/>
            <a:chExt cx="5202353" cy="3697914"/>
          </a:xfrm>
        </p:grpSpPr>
        <p:sp>
          <p:nvSpPr>
            <p:cNvPr id="11" name="Rectangle 10"/>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642005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3" name="Rectangle 12"/>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bwMode="auto">
            <a:xfrm>
              <a:off x="820313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5" name="Rectangle 14"/>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nvSpPr>
          <p:spPr bwMode="auto">
            <a:xfrm>
              <a:off x="9976485"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7" name="Rectangle 16"/>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0" name="Rectangle 19"/>
            <p:cNvSpPr/>
            <p:nvPr>
              <p:custDataLst>
                <p:tags r:id="rId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1" name="Rectangle 20"/>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2" name="Rectangle 21"/>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3" name="Rectangle 22"/>
            <p:cNvSpPr/>
            <p:nvPr/>
          </p:nvSpPr>
          <p:spPr bwMode="auto">
            <a:xfrm>
              <a:off x="642005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4" name="Rectangle 23"/>
            <p:cNvSpPr/>
            <p:nvPr/>
          </p:nvSpPr>
          <p:spPr bwMode="auto">
            <a:xfrm>
              <a:off x="820313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5" name="Rectangle 24"/>
            <p:cNvSpPr/>
            <p:nvPr/>
          </p:nvSpPr>
          <p:spPr bwMode="auto">
            <a:xfrm>
              <a:off x="9976485"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6" name="Rectangle 25"/>
            <p:cNvSpPr/>
            <p:nvPr>
              <p:custDataLst>
                <p:tags r:id="rId6"/>
              </p:custDataLst>
            </p:nvPr>
          </p:nvSpPr>
          <p:spPr bwMode="auto">
            <a:xfrm>
              <a:off x="642005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7" name="Rectangle 26"/>
            <p:cNvSpPr/>
            <p:nvPr/>
          </p:nvSpPr>
          <p:spPr bwMode="auto">
            <a:xfrm>
              <a:off x="820313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8" name="Rectangle 27"/>
            <p:cNvSpPr/>
            <p:nvPr/>
          </p:nvSpPr>
          <p:spPr bwMode="auto">
            <a:xfrm>
              <a:off x="9976485"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grpSp>
      <p:sp>
        <p:nvSpPr>
          <p:cNvPr id="29" name="Freeform 34"/>
          <p:cNvSpPr>
            <a:spLocks noEditPoints="1"/>
          </p:cNvSpPr>
          <p:nvPr/>
        </p:nvSpPr>
        <p:spPr bwMode="auto">
          <a:xfrm>
            <a:off x="6607502"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0" name="Freeform 34"/>
          <p:cNvSpPr>
            <a:spLocks noEditPoints="1"/>
          </p:cNvSpPr>
          <p:nvPr/>
        </p:nvSpPr>
        <p:spPr bwMode="auto">
          <a:xfrm>
            <a:off x="8402434"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1" name="Freeform 34"/>
          <p:cNvSpPr>
            <a:spLocks noEditPoints="1"/>
          </p:cNvSpPr>
          <p:nvPr/>
        </p:nvSpPr>
        <p:spPr bwMode="auto">
          <a:xfrm>
            <a:off x="10208513"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2" name="Freeform 34"/>
          <p:cNvSpPr>
            <a:spLocks noEditPoints="1"/>
          </p:cNvSpPr>
          <p:nvPr/>
        </p:nvSpPr>
        <p:spPr bwMode="auto">
          <a:xfrm>
            <a:off x="6607502"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3" name="Freeform 34"/>
          <p:cNvSpPr>
            <a:spLocks noEditPoints="1"/>
          </p:cNvSpPr>
          <p:nvPr/>
        </p:nvSpPr>
        <p:spPr bwMode="auto">
          <a:xfrm>
            <a:off x="8402434"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4" name="Freeform 34"/>
          <p:cNvSpPr>
            <a:spLocks noEditPoints="1"/>
          </p:cNvSpPr>
          <p:nvPr/>
        </p:nvSpPr>
        <p:spPr bwMode="auto">
          <a:xfrm>
            <a:off x="10208513"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5" name="Freeform 34"/>
          <p:cNvSpPr>
            <a:spLocks noEditPoints="1"/>
          </p:cNvSpPr>
          <p:nvPr/>
        </p:nvSpPr>
        <p:spPr bwMode="auto">
          <a:xfrm>
            <a:off x="6607502"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6" name="Freeform 34"/>
          <p:cNvSpPr>
            <a:spLocks noEditPoints="1"/>
          </p:cNvSpPr>
          <p:nvPr/>
        </p:nvSpPr>
        <p:spPr bwMode="auto">
          <a:xfrm>
            <a:off x="8402434"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7" name="Freeform 34"/>
          <p:cNvSpPr>
            <a:spLocks noEditPoints="1"/>
          </p:cNvSpPr>
          <p:nvPr/>
        </p:nvSpPr>
        <p:spPr bwMode="auto">
          <a:xfrm>
            <a:off x="10208513"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cxnSp>
        <p:nvCxnSpPr>
          <p:cNvPr id="38" name="Elbow Connector 37"/>
          <p:cNvCxnSpPr/>
          <p:nvPr/>
        </p:nvCxnSpPr>
        <p:spPr>
          <a:xfrm rot="16200000" flipH="1">
            <a:off x="6327487"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6240113"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6200000" flipH="1">
            <a:off x="6327487"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5400000" flipH="1" flipV="1">
            <a:off x="6240113"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8110224"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8022850"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8110224"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8022850"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6200000" flipH="1">
            <a:off x="9926268"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H="1" flipV="1">
            <a:off x="9838894"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9926268"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flipH="1" flipV="1">
            <a:off x="9838894"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6327487"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6200000" flipH="1">
            <a:off x="8105270"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6200000" flipH="1">
            <a:off x="9926268"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ight Arrow 52"/>
          <p:cNvSpPr/>
          <p:nvPr>
            <p:custDataLst>
              <p:tags r:id="rId3"/>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4" name="Right Arrow 53"/>
          <p:cNvSpPr/>
          <p:nvPr>
            <p:custDataLst>
              <p:tags r:id="rId4"/>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Tree>
    <p:extLst>
      <p:ext uri="{BB962C8B-B14F-4D97-AF65-F5344CB8AC3E}">
        <p14:creationId xmlns:p14="http://schemas.microsoft.com/office/powerpoint/2010/main" val="2450469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righ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GWNdxSeqkWcOTeQ22_k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themeOverride>
</file>

<file path=docProps/app.xml><?xml version="1.0" encoding="utf-8"?>
<Properties xmlns="http://schemas.openxmlformats.org/officeDocument/2006/extended-properties" xmlns:vt="http://schemas.openxmlformats.org/officeDocument/2006/docPropsVTypes">
  <TotalTime>906</TotalTime>
  <Words>1438</Words>
  <Application>Microsoft Office PowerPoint</Application>
  <PresentationFormat>Widescreen</PresentationFormat>
  <Paragraphs>280</Paragraphs>
  <Slides>28</Slides>
  <Notes>12</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28</vt:i4>
      </vt:variant>
    </vt:vector>
  </HeadingPairs>
  <TitlesOfParts>
    <vt:vector size="50" baseType="lpstr">
      <vt:lpstr>Algerian</vt:lpstr>
      <vt:lpstr>Arial</vt:lpstr>
      <vt:lpstr>Calibri</vt:lpstr>
      <vt:lpstr>Consolas</vt:lpstr>
      <vt:lpstr>Segoe</vt:lpstr>
      <vt:lpstr>Segoe  </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Metro_Template_Light_16x9</vt:lpstr>
      <vt:lpstr>Metro Template Colored Titles Segoe UI 16x9</vt:lpstr>
      <vt:lpstr>Using HPC in the Cloud</vt:lpstr>
      <vt:lpstr>Using HPC in the Cloud</vt:lpstr>
      <vt:lpstr>Agenda</vt:lpstr>
      <vt:lpstr>Microsoft HPC Scenarios</vt:lpstr>
      <vt:lpstr>HPC Components (On Premises View)</vt:lpstr>
      <vt:lpstr>Examples of Azure HPC Workloads </vt:lpstr>
      <vt:lpstr>Embarrassingly Parallel Apps An illustration</vt:lpstr>
      <vt:lpstr>Tightly Coupled App (MPI) An illustration</vt:lpstr>
      <vt:lpstr>IO Intensive Applications An illustration</vt:lpstr>
      <vt:lpstr>Using SOA with HPC Pack</vt:lpstr>
      <vt:lpstr>PowerPoint Presentation</vt:lpstr>
      <vt:lpstr>PowerPoint Presentation</vt:lpstr>
      <vt:lpstr>Creating a package</vt:lpstr>
      <vt:lpstr>Uploading to blob storage</vt:lpstr>
      <vt:lpstr>Distributing and syncing package updates</vt:lpstr>
      <vt:lpstr>Send commands to cluster</vt:lpstr>
      <vt:lpstr>Setup steps</vt:lpstr>
      <vt:lpstr>Setup steps</vt:lpstr>
      <vt:lpstr>MATLAB demo</vt:lpstr>
      <vt:lpstr>Minimum of Rosenbrock Banana Function</vt:lpstr>
      <vt:lpstr>Function visualization</vt:lpstr>
      <vt:lpstr>Demo steps</vt:lpstr>
      <vt:lpstr>R-Python demo</vt:lpstr>
      <vt:lpstr>Find out the percentage of the 100 most popular names in the US which are given to newborns</vt:lpstr>
      <vt:lpstr>Plot visualization</vt:lpstr>
      <vt:lpstr>Demo steps</vt:lpstr>
      <vt:lpstr>Using HPC in the Cloud</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Stewart Tansley</cp:lastModifiedBy>
  <cp:revision>57</cp:revision>
  <dcterms:created xsi:type="dcterms:W3CDTF">2013-08-21T10:51:45Z</dcterms:created>
  <dcterms:modified xsi:type="dcterms:W3CDTF">2013-10-08T01:48:20Z</dcterms:modified>
</cp:coreProperties>
</file>